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1533" r:id="rId3"/>
    <p:sldId id="257" r:id="rId4"/>
    <p:sldId id="258" r:id="rId5"/>
    <p:sldId id="287" r:id="rId6"/>
    <p:sldId id="289" r:id="rId7"/>
    <p:sldId id="987" r:id="rId8"/>
    <p:sldId id="989" r:id="rId9"/>
    <p:sldId id="990" r:id="rId10"/>
    <p:sldId id="988" r:id="rId11"/>
    <p:sldId id="148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XE+ZJWt0C5DGlWUEFjWa3A==" hashData="n47YZtEhetHkpiAidCi4EJWzIF6QDt+k2sVG9+lzfLubgt2dkjfvbFi6f+S1SAvbS8N5UaFltBO3SKvDAjsPS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8B6C"/>
    <a:srgbClr val="2D3A4B"/>
    <a:srgbClr val="E0E4DE"/>
    <a:srgbClr val="FF0066"/>
    <a:srgbClr val="EAB200"/>
    <a:srgbClr val="EBF1E9"/>
    <a:srgbClr val="D5E3CF"/>
    <a:srgbClr val="FFFFFF"/>
    <a:srgbClr val="2E75B6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88393" y="459014"/>
            <a:ext cx="10615213" cy="5939972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0" r="72074"/>
          <a:stretch>
            <a:fillRect/>
          </a:stretch>
        </p:blipFill>
        <p:spPr>
          <a:xfrm>
            <a:off x="-609600" y="4212159"/>
            <a:ext cx="3207657" cy="30086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b="50900"/>
          <a:stretch>
            <a:fillRect/>
          </a:stretch>
        </p:blipFill>
        <p:spPr>
          <a:xfrm>
            <a:off x="9405257" y="-2565573"/>
            <a:ext cx="2786743" cy="513114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54063" y="2773352"/>
            <a:ext cx="9949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2D3A4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资产阶级革命</a:t>
            </a:r>
            <a:r>
              <a:rPr lang="zh-CN" altLang="en-US" sz="4400" dirty="0">
                <a:solidFill>
                  <a:srgbClr val="2D3A4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4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资本主义制度</a:t>
            </a:r>
            <a:r>
              <a:rPr lang="zh-CN" altLang="en-US" sz="4400" dirty="0">
                <a:solidFill>
                  <a:srgbClr val="2D3A4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的确立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3EB0EA-E864-4B77-8949-DE6507911AEE}"/>
              </a:ext>
            </a:extLst>
          </p:cNvPr>
          <p:cNvGrpSpPr/>
          <p:nvPr/>
        </p:nvGrpSpPr>
        <p:grpSpPr>
          <a:xfrm>
            <a:off x="1857376" y="3551200"/>
            <a:ext cx="8867774" cy="508000"/>
            <a:chOff x="2293257" y="3551200"/>
            <a:chExt cx="7634514" cy="50800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2293257" y="3551200"/>
              <a:ext cx="7634514" cy="0"/>
            </a:xfrm>
            <a:prstGeom prst="line">
              <a:avLst/>
            </a:prstGeom>
            <a:ln>
              <a:solidFill>
                <a:srgbClr val="2D3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293257" y="4059200"/>
              <a:ext cx="7634514" cy="0"/>
            </a:xfrm>
            <a:prstGeom prst="line">
              <a:avLst/>
            </a:prstGeom>
            <a:ln>
              <a:solidFill>
                <a:srgbClr val="2D3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2293257" y="3635048"/>
              <a:ext cx="7634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2D3A4B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BOURGEOIS REVOLUTION AND THE EATABLISHMENT OF CAPITALIST SYSTEM</a:t>
              </a:r>
              <a:endParaRPr lang="zh-CN" altLang="en-US" dirty="0">
                <a:solidFill>
                  <a:srgbClr val="2D3A4B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996050" y="4298785"/>
            <a:ext cx="4367076" cy="502866"/>
          </a:xfrm>
          <a:prstGeom prst="rect">
            <a:avLst/>
          </a:prstGeom>
          <a:solidFill>
            <a:srgbClr val="2D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备课：绍兴一中历史组  杨炀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367526" y="1765927"/>
            <a:ext cx="369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2D3A4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第四单元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988" y="247092"/>
            <a:ext cx="11352025" cy="6363816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F4E2E3-FD0A-4E69-8D4C-EDA1E2B1496B}"/>
              </a:ext>
            </a:extLst>
          </p:cNvPr>
          <p:cNvGrpSpPr/>
          <p:nvPr/>
        </p:nvGrpSpPr>
        <p:grpSpPr>
          <a:xfrm>
            <a:off x="506363" y="383497"/>
            <a:ext cx="10068871" cy="828457"/>
            <a:chOff x="3944236" y="397540"/>
            <a:chExt cx="10068871" cy="828457"/>
          </a:xfrm>
        </p:grpSpPr>
        <p:sp>
          <p:nvSpPr>
            <p:cNvPr id="8" name="文本框 7"/>
            <p:cNvSpPr txBox="1"/>
            <p:nvPr/>
          </p:nvSpPr>
          <p:spPr>
            <a:xfrm>
              <a:off x="4030973" y="397540"/>
              <a:ext cx="98492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英国资本主义制度的确立：</a:t>
              </a:r>
              <a:r>
                <a:rPr lang="zh-CN" altLang="en-US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君主立宪制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944236" y="825887"/>
              <a:ext cx="10068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The establishment of British capitalist system: constitutional monarchy</a:t>
              </a:r>
              <a:endParaRPr lang="zh-CN" altLang="en-US" sz="20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1" y="5367676"/>
            <a:ext cx="1463410" cy="14903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10452295" y="-1"/>
            <a:ext cx="1739705" cy="160163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5D58FA5-B19B-4B52-B9AF-21693243DD41}"/>
              </a:ext>
            </a:extLst>
          </p:cNvPr>
          <p:cNvSpPr/>
          <p:nvPr/>
        </p:nvSpPr>
        <p:spPr>
          <a:xfrm>
            <a:off x="761523" y="1335501"/>
            <a:ext cx="1007100" cy="1195108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形成过程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DFE13A-5F11-4DD3-9CDE-FA015DCABC87}"/>
              </a:ext>
            </a:extLst>
          </p:cNvPr>
          <p:cNvSpPr txBox="1"/>
          <p:nvPr/>
        </p:nvSpPr>
        <p:spPr>
          <a:xfrm>
            <a:off x="1893566" y="1286522"/>
            <a:ext cx="887051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①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光荣革命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后通过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权利法案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王位继承法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，限制王权，扩大议会权力。</a:t>
            </a:r>
            <a:endParaRPr lang="en-US" altLang="zh-CN" sz="2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</a:rPr>
              <a:t>  ②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</a:rPr>
              <a:t>世纪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</a:rPr>
              <a:t>年代，</a:t>
            </a:r>
            <a:r>
              <a:rPr lang="zh-CN" altLang="en-US" sz="2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hlinkClick r:id="rId4" action="ppaction://hlinksldjump"/>
              </a:rPr>
              <a:t>责任内阁制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</a:rPr>
              <a:t>开始形成。</a:t>
            </a:r>
            <a:endParaRPr lang="zh-CN" altLang="en-US" sz="2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52B220-DA5E-4B8B-A741-4DC7EBEE7BFE}"/>
              </a:ext>
            </a:extLst>
          </p:cNvPr>
          <p:cNvSpPr/>
          <p:nvPr/>
        </p:nvSpPr>
        <p:spPr>
          <a:xfrm>
            <a:off x="8674503" y="4601178"/>
            <a:ext cx="1252331" cy="1292661"/>
          </a:xfrm>
          <a:prstGeom prst="rect">
            <a:avLst/>
          </a:prstGeom>
          <a:solidFill>
            <a:srgbClr val="E0E4DE"/>
          </a:solidFill>
          <a:ln>
            <a:solidFill>
              <a:srgbClr val="6C8B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E3C1D59-4315-47FF-B75A-CB50C743AEB7}"/>
              </a:ext>
            </a:extLst>
          </p:cNvPr>
          <p:cNvSpPr txBox="1"/>
          <p:nvPr/>
        </p:nvSpPr>
        <p:spPr>
          <a:xfrm>
            <a:off x="8779370" y="4654721"/>
            <a:ext cx="949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内阁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62E826-AC52-4BD5-8EB2-EA436171CAD6}"/>
              </a:ext>
            </a:extLst>
          </p:cNvPr>
          <p:cNvSpPr/>
          <p:nvPr/>
        </p:nvSpPr>
        <p:spPr>
          <a:xfrm>
            <a:off x="8775896" y="5246945"/>
            <a:ext cx="1043423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首相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940A836-976C-4C2F-A1A2-4B983FD4896A}"/>
              </a:ext>
            </a:extLst>
          </p:cNvPr>
          <p:cNvSpPr/>
          <p:nvPr/>
        </p:nvSpPr>
        <p:spPr>
          <a:xfrm>
            <a:off x="3428350" y="4112295"/>
            <a:ext cx="1252331" cy="1848678"/>
          </a:xfrm>
          <a:prstGeom prst="rect">
            <a:avLst/>
          </a:prstGeom>
          <a:solidFill>
            <a:srgbClr val="E0E4DE"/>
          </a:solidFill>
          <a:ln>
            <a:solidFill>
              <a:srgbClr val="6C8B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B84887-12AF-4D0A-A5D0-228BA017904E}"/>
              </a:ext>
            </a:extLst>
          </p:cNvPr>
          <p:cNvSpPr/>
          <p:nvPr/>
        </p:nvSpPr>
        <p:spPr>
          <a:xfrm>
            <a:off x="3532803" y="4679655"/>
            <a:ext cx="1043423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上院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4C410F-5FCA-4310-9DF7-0CD43CD02329}"/>
              </a:ext>
            </a:extLst>
          </p:cNvPr>
          <p:cNvSpPr/>
          <p:nvPr/>
        </p:nvSpPr>
        <p:spPr>
          <a:xfrm>
            <a:off x="3520773" y="5320314"/>
            <a:ext cx="1043423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下院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1F165D7-658D-45BB-9C30-56A594A114D5}"/>
              </a:ext>
            </a:extLst>
          </p:cNvPr>
          <p:cNvSpPr txBox="1"/>
          <p:nvPr/>
        </p:nvSpPr>
        <p:spPr>
          <a:xfrm>
            <a:off x="3614220" y="4127725"/>
            <a:ext cx="949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议会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8FA5330-45FF-49E2-9117-975B9D3EC7DE}"/>
              </a:ext>
            </a:extLst>
          </p:cNvPr>
          <p:cNvSpPr txBox="1"/>
          <p:nvPr/>
        </p:nvSpPr>
        <p:spPr>
          <a:xfrm>
            <a:off x="2393890" y="6003358"/>
            <a:ext cx="303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（立法权、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权力中心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906C0CA-A41A-4C50-A31D-DB49EE5B771A}"/>
              </a:ext>
            </a:extLst>
          </p:cNvPr>
          <p:cNvGrpSpPr/>
          <p:nvPr/>
        </p:nvGrpSpPr>
        <p:grpSpPr>
          <a:xfrm>
            <a:off x="1593588" y="5115311"/>
            <a:ext cx="1927185" cy="723275"/>
            <a:chOff x="1593588" y="5115311"/>
            <a:chExt cx="1927185" cy="72327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74C77DC-89FD-402A-B309-9D713038EAE7}"/>
                </a:ext>
              </a:extLst>
            </p:cNvPr>
            <p:cNvSpPr/>
            <p:nvPr/>
          </p:nvSpPr>
          <p:spPr>
            <a:xfrm>
              <a:off x="1593588" y="5315366"/>
              <a:ext cx="1043423" cy="5232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选民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8E570758-A6EA-44EF-B53E-8C5984F29F3A}"/>
                </a:ext>
              </a:extLst>
            </p:cNvPr>
            <p:cNvCxnSpPr>
              <a:cxnSpLocks/>
              <a:stCxn id="33" idx="3"/>
              <a:endCxn id="30" idx="1"/>
            </p:cNvCxnSpPr>
            <p:nvPr/>
          </p:nvCxnSpPr>
          <p:spPr>
            <a:xfrm>
              <a:off x="2637011" y="5576976"/>
              <a:ext cx="883762" cy="4948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2301DF3-EFC2-4BD9-A4BD-143571CA5E58}"/>
                </a:ext>
              </a:extLst>
            </p:cNvPr>
            <p:cNvSpPr txBox="1"/>
            <p:nvPr/>
          </p:nvSpPr>
          <p:spPr>
            <a:xfrm>
              <a:off x="2636180" y="5115311"/>
              <a:ext cx="86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选举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2BB6CB2-F1B1-4057-8E8F-55179F583EA6}"/>
              </a:ext>
            </a:extLst>
          </p:cNvPr>
          <p:cNvGrpSpPr/>
          <p:nvPr/>
        </p:nvGrpSpPr>
        <p:grpSpPr>
          <a:xfrm>
            <a:off x="3529710" y="2781511"/>
            <a:ext cx="2213436" cy="1961918"/>
            <a:chOff x="3529710" y="2781511"/>
            <a:chExt cx="2213436" cy="1961918"/>
          </a:xfrm>
        </p:grpSpPr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17A3FE33-A1FC-405B-A8E3-DE92841625D1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4564196" y="3170505"/>
              <a:ext cx="1178950" cy="1572924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5E9BCF3-5C51-4F9B-BB43-B096B7D304DF}"/>
                </a:ext>
              </a:extLst>
            </p:cNvPr>
            <p:cNvSpPr txBox="1"/>
            <p:nvPr/>
          </p:nvSpPr>
          <p:spPr>
            <a:xfrm>
              <a:off x="3529710" y="2781511"/>
              <a:ext cx="16843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任命世袭贵族以及宗教人士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8C45C4F-CA35-4C54-98D1-1F82FF3B2633}"/>
              </a:ext>
            </a:extLst>
          </p:cNvPr>
          <p:cNvGrpSpPr/>
          <p:nvPr/>
        </p:nvGrpSpPr>
        <p:grpSpPr>
          <a:xfrm>
            <a:off x="4576226" y="5666992"/>
            <a:ext cx="4162483" cy="461665"/>
            <a:chOff x="4576226" y="5666992"/>
            <a:chExt cx="4162483" cy="461665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912AB62E-67F0-47B1-8000-088C6511D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6226" y="5666992"/>
              <a:ext cx="4162483" cy="20884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0080C51-59A8-495E-A660-057085305810}"/>
                </a:ext>
              </a:extLst>
            </p:cNvPr>
            <p:cNvSpPr txBox="1"/>
            <p:nvPr/>
          </p:nvSpPr>
          <p:spPr>
            <a:xfrm>
              <a:off x="4907345" y="5666992"/>
              <a:ext cx="3590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下院多数党领袖任首相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E6BF529-D394-4378-B9E7-D5110245F5BA}"/>
              </a:ext>
            </a:extLst>
          </p:cNvPr>
          <p:cNvGrpSpPr/>
          <p:nvPr/>
        </p:nvGrpSpPr>
        <p:grpSpPr>
          <a:xfrm>
            <a:off x="4553581" y="4999363"/>
            <a:ext cx="4122605" cy="488762"/>
            <a:chOff x="4553581" y="4999363"/>
            <a:chExt cx="4122605" cy="488762"/>
          </a:xfrm>
        </p:grpSpPr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2F64AB91-049E-4B8B-831B-4FDBDE8FE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3581" y="5433932"/>
              <a:ext cx="4122605" cy="54193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331ECDD-2E10-4E6E-9C03-4838124C4A73}"/>
                </a:ext>
              </a:extLst>
            </p:cNvPr>
            <p:cNvSpPr txBox="1"/>
            <p:nvPr/>
          </p:nvSpPr>
          <p:spPr>
            <a:xfrm>
              <a:off x="4936166" y="4999363"/>
              <a:ext cx="3580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对议会负责，受议会监督</a:t>
              </a: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2892D6F2-2CCC-45EA-A3E2-CFB8FEBE970A}"/>
              </a:ext>
            </a:extLst>
          </p:cNvPr>
          <p:cNvSpPr txBox="1"/>
          <p:nvPr/>
        </p:nvSpPr>
        <p:spPr>
          <a:xfrm>
            <a:off x="5237829" y="3502655"/>
            <a:ext cx="2815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（统而不治、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象征性的国家元首）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1F71D28-20BD-41B7-9687-B5BEEB7C9DA7}"/>
              </a:ext>
            </a:extLst>
          </p:cNvPr>
          <p:cNvGrpSpPr/>
          <p:nvPr/>
        </p:nvGrpSpPr>
        <p:grpSpPr>
          <a:xfrm>
            <a:off x="6995477" y="2702731"/>
            <a:ext cx="2539246" cy="1898447"/>
            <a:chOff x="6995477" y="2702731"/>
            <a:chExt cx="2539246" cy="1898447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5727D00F-FF42-45C7-8E5E-07C16B4831C1}"/>
                </a:ext>
              </a:extLst>
            </p:cNvPr>
            <p:cNvCxnSpPr>
              <a:cxnSpLocks/>
              <a:stCxn id="31" idx="3"/>
              <a:endCxn id="10" idx="0"/>
            </p:cNvCxnSpPr>
            <p:nvPr/>
          </p:nvCxnSpPr>
          <p:spPr>
            <a:xfrm>
              <a:off x="6995477" y="3170505"/>
              <a:ext cx="2305192" cy="1430673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2237B84-655C-4FC2-AFBB-FCBDF70F7096}"/>
                </a:ext>
              </a:extLst>
            </p:cNvPr>
            <p:cNvSpPr txBox="1"/>
            <p:nvPr/>
          </p:nvSpPr>
          <p:spPr>
            <a:xfrm>
              <a:off x="7942695" y="2702731"/>
              <a:ext cx="15920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形式上任命首相和各部大臣</a:t>
              </a: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F0056828-069E-4B8B-8210-2C618DCE4DBE}"/>
              </a:ext>
            </a:extLst>
          </p:cNvPr>
          <p:cNvSpPr/>
          <p:nvPr/>
        </p:nvSpPr>
        <p:spPr>
          <a:xfrm>
            <a:off x="753122" y="2795782"/>
            <a:ext cx="1001938" cy="558333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2378263-0E24-4C0A-82CA-5621DC5DC1CF}"/>
              </a:ext>
            </a:extLst>
          </p:cNvPr>
          <p:cNvSpPr txBox="1"/>
          <p:nvPr/>
        </p:nvSpPr>
        <p:spPr>
          <a:xfrm>
            <a:off x="8483760" y="5883783"/>
            <a:ext cx="177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（行政权）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D1A5467-2544-4330-A677-DCCB021281CA}"/>
              </a:ext>
            </a:extLst>
          </p:cNvPr>
          <p:cNvGrpSpPr/>
          <p:nvPr/>
        </p:nvGrpSpPr>
        <p:grpSpPr>
          <a:xfrm flipV="1">
            <a:off x="9621068" y="4870946"/>
            <a:ext cx="626994" cy="716497"/>
            <a:chOff x="7853137" y="5272596"/>
            <a:chExt cx="247081" cy="5165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43B67F1-2E59-444C-9A54-D9CB6A598E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2997" y="5272596"/>
              <a:ext cx="157221" cy="0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6E22123E-ED1C-44EE-AF1D-53A4E6B73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137" y="5789098"/>
              <a:ext cx="247081" cy="0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8B8549E-B391-4339-979D-9D173EF73B7C}"/>
                </a:ext>
              </a:extLst>
            </p:cNvPr>
            <p:cNvCxnSpPr/>
            <p:nvPr/>
          </p:nvCxnSpPr>
          <p:spPr>
            <a:xfrm>
              <a:off x="8097836" y="5272596"/>
              <a:ext cx="0" cy="510150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D0303F59-EE72-4557-8891-C6377A0D50EE}"/>
              </a:ext>
            </a:extLst>
          </p:cNvPr>
          <p:cNvSpPr txBox="1"/>
          <p:nvPr/>
        </p:nvSpPr>
        <p:spPr>
          <a:xfrm>
            <a:off x="10258008" y="4805692"/>
            <a:ext cx="1514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方正宋刻本秀楷简体" panose="02000000000000000000" charset="-122"/>
                <a:ea typeface="方正宋刻本秀楷简体" panose="02000000000000000000" charset="-122"/>
              </a:rPr>
              <a:t>提名各部大臣组阁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0D50FC3-DCB9-4C72-AD9E-573E69D660EE}"/>
              </a:ext>
            </a:extLst>
          </p:cNvPr>
          <p:cNvGrpSpPr/>
          <p:nvPr/>
        </p:nvGrpSpPr>
        <p:grpSpPr>
          <a:xfrm>
            <a:off x="5743146" y="2857424"/>
            <a:ext cx="1252331" cy="626161"/>
            <a:chOff x="6922148" y="3018612"/>
            <a:chExt cx="1252331" cy="62616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AEFB058-46FB-4833-BCC7-866EF57AB8A5}"/>
                </a:ext>
              </a:extLst>
            </p:cNvPr>
            <p:cNvSpPr/>
            <p:nvPr/>
          </p:nvSpPr>
          <p:spPr>
            <a:xfrm>
              <a:off x="6922148" y="3018612"/>
              <a:ext cx="1252331" cy="626161"/>
            </a:xfrm>
            <a:prstGeom prst="rect">
              <a:avLst/>
            </a:prstGeom>
            <a:solidFill>
              <a:srgbClr val="E0E4DE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EFF5088-771B-4726-8612-8004F889E216}"/>
                </a:ext>
              </a:extLst>
            </p:cNvPr>
            <p:cNvSpPr txBox="1"/>
            <p:nvPr/>
          </p:nvSpPr>
          <p:spPr>
            <a:xfrm>
              <a:off x="7145818" y="3066968"/>
              <a:ext cx="9499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国王</a:t>
              </a:r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9DEADC93-0217-4AB4-AF7E-9D77CEA44118}"/>
              </a:ext>
            </a:extLst>
          </p:cNvPr>
          <p:cNvSpPr txBox="1"/>
          <p:nvPr/>
        </p:nvSpPr>
        <p:spPr>
          <a:xfrm>
            <a:off x="1996270" y="2795782"/>
            <a:ext cx="95927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国王：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“统而不治”，象征性的国家元首。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议会：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国家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权力中心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，最高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立法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机关和权力机关。</a:t>
            </a:r>
          </a:p>
          <a:p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</a:t>
            </a:r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内阁：</a:t>
            </a:r>
            <a:endParaRPr lang="en-US" altLang="zh-CN" sz="2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、内阁掌握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行政权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，受议会监督，对议会负责。</a:t>
            </a:r>
            <a:endParaRPr lang="en-US" altLang="zh-CN"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、内阁首脑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首相是事实上的国家最高领导人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内阁成员与首相在政治上共进退，实行集体负责制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多元一体：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英国君主立宪制是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君主制、贵族制、民主制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三者的混合物。</a:t>
            </a:r>
            <a:endParaRPr lang="en-US" altLang="zh-CN" sz="2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3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0" grpId="0" animBg="1"/>
      <p:bldP spid="10" grpId="1" animBg="1"/>
      <p:bldP spid="24" grpId="0"/>
      <p:bldP spid="24" grpId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2" grpId="0"/>
      <p:bldP spid="32" grpId="1"/>
      <p:bldP spid="34" grpId="0"/>
      <p:bldP spid="34" grpId="1"/>
      <p:bldP spid="64" grpId="0"/>
      <p:bldP spid="64" grpId="1"/>
      <p:bldP spid="73" grpId="0" animBg="1"/>
      <p:bldP spid="75" grpId="0"/>
      <p:bldP spid="75" grpId="1"/>
      <p:bldP spid="86" grpId="0"/>
      <p:bldP spid="86" grpId="1"/>
      <p:bldP spid="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988" y="247092"/>
            <a:ext cx="11352025" cy="6363816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F4E2E3-FD0A-4E69-8D4C-EDA1E2B1496B}"/>
              </a:ext>
            </a:extLst>
          </p:cNvPr>
          <p:cNvGrpSpPr/>
          <p:nvPr/>
        </p:nvGrpSpPr>
        <p:grpSpPr>
          <a:xfrm>
            <a:off x="569072" y="296787"/>
            <a:ext cx="9767622" cy="828457"/>
            <a:chOff x="3944236" y="397540"/>
            <a:chExt cx="10068871" cy="828457"/>
          </a:xfrm>
        </p:grpSpPr>
        <p:sp>
          <p:nvSpPr>
            <p:cNvPr id="8" name="文本框 7"/>
            <p:cNvSpPr txBox="1"/>
            <p:nvPr/>
          </p:nvSpPr>
          <p:spPr>
            <a:xfrm>
              <a:off x="4297359" y="397540"/>
              <a:ext cx="9357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英国资本主义制度的确立：</a:t>
              </a:r>
              <a:r>
                <a:rPr lang="zh-CN" altLang="en-US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君主立宪制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944236" y="825887"/>
              <a:ext cx="10068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The establishment of British capitalist system: constitutional monarchy</a:t>
              </a:r>
              <a:endParaRPr lang="zh-CN" altLang="en-US" sz="20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1" y="5367676"/>
            <a:ext cx="1463410" cy="1490326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11EDB8E-9602-4163-AE86-1D97BAFDF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569769"/>
              </p:ext>
            </p:extLst>
          </p:nvPr>
        </p:nvGraphicFramePr>
        <p:xfrm>
          <a:off x="703367" y="1143000"/>
          <a:ext cx="10607364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912">
                  <a:extLst>
                    <a:ext uri="{9D8B030D-6E8A-4147-A177-3AD203B41FA5}">
                      <a16:colId xmlns:a16="http://schemas.microsoft.com/office/drawing/2014/main" val="3314392831"/>
                    </a:ext>
                  </a:extLst>
                </a:gridCol>
                <a:gridCol w="1573127">
                  <a:extLst>
                    <a:ext uri="{9D8B030D-6E8A-4147-A177-3AD203B41FA5}">
                      <a16:colId xmlns:a16="http://schemas.microsoft.com/office/drawing/2014/main" val="3402002014"/>
                    </a:ext>
                  </a:extLst>
                </a:gridCol>
                <a:gridCol w="8002325">
                  <a:extLst>
                    <a:ext uri="{9D8B030D-6E8A-4147-A177-3AD203B41FA5}">
                      <a16:colId xmlns:a16="http://schemas.microsoft.com/office/drawing/2014/main" val="118758627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英国的责任内阁制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A4B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责任内阁制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3A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09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责任内阁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形成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、内阁制萌芽：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光荣革命前，国王和要臣在密室开会商讨政事；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、责任内阁制开始形成：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光荣革命后，权力受限的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国王逐渐不再出席内阁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，下院多数党领袖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沃波尔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主持内阁，成为事实上的内阁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首相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184585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责任内阁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内阁首脑</a:t>
                      </a:r>
                      <a:endParaRPr lang="en-US" altLang="zh-CN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产生：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议会下院多数党领袖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担任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权力：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①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提名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内阁各部大臣和其他高级官员；②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主持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内阁会议，掌握国家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行政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大权；③通过议会对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立法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施加影响。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地位：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事实上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国家最高领导人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772877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各部大臣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与首相在政治上共进退，集体负责制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801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议会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的关系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关系：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内阁掌握行政权，受议会监督，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对议会负责</a:t>
                      </a:r>
                      <a:endParaRPr lang="en-US" altLang="zh-CN" sz="2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相互制约：①议会对内阁：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议会通过对政府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不信任案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，可以使首相辞职，内阁垮台；</a:t>
                      </a:r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②内阁对议会：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首相有权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解散议会，重新选举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，由新选出的议会决定内阁去留。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18634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10452295" y="-1"/>
            <a:ext cx="1739705" cy="16016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FFC2CC-4C86-4689-9FF4-86BF53F809DC}"/>
              </a:ext>
            </a:extLst>
          </p:cNvPr>
          <p:cNvSpPr/>
          <p:nvPr/>
        </p:nvSpPr>
        <p:spPr>
          <a:xfrm>
            <a:off x="1808921" y="1637854"/>
            <a:ext cx="9382539" cy="1083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086891-3FA4-42E1-8618-9F70CEE0694B}"/>
              </a:ext>
            </a:extLst>
          </p:cNvPr>
          <p:cNvSpPr/>
          <p:nvPr/>
        </p:nvSpPr>
        <p:spPr>
          <a:xfrm>
            <a:off x="1808921" y="3022904"/>
            <a:ext cx="1333673" cy="1083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80BD4A-8F1E-4FE4-952E-1EB009450FE2}"/>
              </a:ext>
            </a:extLst>
          </p:cNvPr>
          <p:cNvSpPr/>
          <p:nvPr/>
        </p:nvSpPr>
        <p:spPr>
          <a:xfrm>
            <a:off x="1862378" y="4395914"/>
            <a:ext cx="1333673" cy="335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ECF900-4CD6-4C4F-8AEC-5623102D8164}"/>
              </a:ext>
            </a:extLst>
          </p:cNvPr>
          <p:cNvSpPr/>
          <p:nvPr/>
        </p:nvSpPr>
        <p:spPr>
          <a:xfrm>
            <a:off x="3562581" y="2843409"/>
            <a:ext cx="788702" cy="378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EE06B2-87B0-40DD-88F0-6D48C89005CA}"/>
              </a:ext>
            </a:extLst>
          </p:cNvPr>
          <p:cNvSpPr/>
          <p:nvPr/>
        </p:nvSpPr>
        <p:spPr>
          <a:xfrm>
            <a:off x="4470399" y="2840268"/>
            <a:ext cx="3559506" cy="378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8578A4B-A932-4C60-84E4-0DAF916E4452}"/>
              </a:ext>
            </a:extLst>
          </p:cNvPr>
          <p:cNvSpPr/>
          <p:nvPr/>
        </p:nvSpPr>
        <p:spPr>
          <a:xfrm>
            <a:off x="3425973" y="3240155"/>
            <a:ext cx="1044426" cy="3394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28BAD1-6EF8-41EB-992A-0767F51EF11D}"/>
              </a:ext>
            </a:extLst>
          </p:cNvPr>
          <p:cNvSpPr/>
          <p:nvPr/>
        </p:nvSpPr>
        <p:spPr>
          <a:xfrm>
            <a:off x="4459889" y="3219135"/>
            <a:ext cx="6731571" cy="366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87F5CD-DC27-485E-A268-9FED8A5EE3D5}"/>
              </a:ext>
            </a:extLst>
          </p:cNvPr>
          <p:cNvSpPr/>
          <p:nvPr/>
        </p:nvSpPr>
        <p:spPr>
          <a:xfrm>
            <a:off x="3404952" y="3579609"/>
            <a:ext cx="7473255" cy="351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FF44A0-F395-4AC6-BDAB-AB5CE4CC92AF}"/>
              </a:ext>
            </a:extLst>
          </p:cNvPr>
          <p:cNvSpPr/>
          <p:nvPr/>
        </p:nvSpPr>
        <p:spPr>
          <a:xfrm>
            <a:off x="3455122" y="3929573"/>
            <a:ext cx="906671" cy="351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5764090-EAFF-4EC9-B996-02C841AE5AE9}"/>
              </a:ext>
            </a:extLst>
          </p:cNvPr>
          <p:cNvSpPr/>
          <p:nvPr/>
        </p:nvSpPr>
        <p:spPr>
          <a:xfrm>
            <a:off x="4411963" y="3914550"/>
            <a:ext cx="3617942" cy="366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0A63B0D-00E6-40F7-A0DA-A7A70681E524}"/>
              </a:ext>
            </a:extLst>
          </p:cNvPr>
          <p:cNvSpPr/>
          <p:nvPr/>
        </p:nvSpPr>
        <p:spPr>
          <a:xfrm>
            <a:off x="3404952" y="4425958"/>
            <a:ext cx="4914100" cy="3050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FB6E7B6-EC34-465A-B2A9-3043C9263AD4}"/>
              </a:ext>
            </a:extLst>
          </p:cNvPr>
          <p:cNvSpPr/>
          <p:nvPr/>
        </p:nvSpPr>
        <p:spPr>
          <a:xfrm>
            <a:off x="1915157" y="4875867"/>
            <a:ext cx="921715" cy="308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3FCB406-7957-46C7-B1CA-0DDD72934A6A}"/>
              </a:ext>
            </a:extLst>
          </p:cNvPr>
          <p:cNvSpPr/>
          <p:nvPr/>
        </p:nvSpPr>
        <p:spPr>
          <a:xfrm>
            <a:off x="2836873" y="4831573"/>
            <a:ext cx="5849928" cy="3659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9F37A9A-8BB8-46FA-B637-EA6BC23FA62A}"/>
              </a:ext>
            </a:extLst>
          </p:cNvPr>
          <p:cNvSpPr/>
          <p:nvPr/>
        </p:nvSpPr>
        <p:spPr>
          <a:xfrm>
            <a:off x="1955395" y="5220976"/>
            <a:ext cx="1449557" cy="3536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997C218-FC65-4D03-B91D-89BA3ABD1348}"/>
              </a:ext>
            </a:extLst>
          </p:cNvPr>
          <p:cNvSpPr/>
          <p:nvPr/>
        </p:nvSpPr>
        <p:spPr>
          <a:xfrm>
            <a:off x="3465061" y="5214854"/>
            <a:ext cx="2140609" cy="3536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BF0027D-FDC0-4209-81D5-1140FF088412}"/>
              </a:ext>
            </a:extLst>
          </p:cNvPr>
          <p:cNvSpPr/>
          <p:nvPr/>
        </p:nvSpPr>
        <p:spPr>
          <a:xfrm>
            <a:off x="5605670" y="5177024"/>
            <a:ext cx="5585790" cy="3941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C34D2B8-412F-40F3-B68D-25ED9383AE0D}"/>
              </a:ext>
            </a:extLst>
          </p:cNvPr>
          <p:cNvSpPr/>
          <p:nvPr/>
        </p:nvSpPr>
        <p:spPr>
          <a:xfrm>
            <a:off x="1808921" y="5565602"/>
            <a:ext cx="1997766" cy="3536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FEA9E31-8107-45DF-AEEF-936E53555693}"/>
              </a:ext>
            </a:extLst>
          </p:cNvPr>
          <p:cNvSpPr/>
          <p:nvPr/>
        </p:nvSpPr>
        <p:spPr>
          <a:xfrm>
            <a:off x="3949530" y="5584946"/>
            <a:ext cx="1997766" cy="3536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E1DA1B7-8F23-4C46-94D1-E3967F839DE8}"/>
              </a:ext>
            </a:extLst>
          </p:cNvPr>
          <p:cNvSpPr/>
          <p:nvPr/>
        </p:nvSpPr>
        <p:spPr>
          <a:xfrm>
            <a:off x="6090139" y="5581055"/>
            <a:ext cx="4962174" cy="3536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BFC86C-3449-4E8E-9CE9-B4A40C166AD2}"/>
              </a:ext>
            </a:extLst>
          </p:cNvPr>
          <p:cNvSpPr/>
          <p:nvPr/>
        </p:nvSpPr>
        <p:spPr>
          <a:xfrm>
            <a:off x="1777019" y="5960510"/>
            <a:ext cx="4962174" cy="3536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后退或前一项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D417B52-1079-4DFA-A678-555C341C2F5F}"/>
              </a:ext>
            </a:extLst>
          </p:cNvPr>
          <p:cNvSpPr/>
          <p:nvPr/>
        </p:nvSpPr>
        <p:spPr>
          <a:xfrm>
            <a:off x="11522532" y="6204872"/>
            <a:ext cx="461281" cy="484161"/>
          </a:xfrm>
          <a:prstGeom prst="actionButtonBackPrevious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63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988" y="247092"/>
            <a:ext cx="11352025" cy="6363816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 flipH="1">
            <a:off x="-1096" y="-163453"/>
            <a:ext cx="2384729" cy="219546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7E97BD0-F0B5-4A00-90F3-A952F71C1E4C}"/>
              </a:ext>
            </a:extLst>
          </p:cNvPr>
          <p:cNvSpPr/>
          <p:nvPr/>
        </p:nvSpPr>
        <p:spPr>
          <a:xfrm>
            <a:off x="529129" y="1491798"/>
            <a:ext cx="1687862" cy="994664"/>
          </a:xfrm>
          <a:prstGeom prst="rect">
            <a:avLst/>
          </a:prstGeom>
          <a:solidFill>
            <a:srgbClr val="6C8B6C"/>
          </a:solidFill>
          <a:ln>
            <a:solidFill>
              <a:srgbClr val="6C8B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资本主义经济发展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545723-EB47-4592-8D61-134FFA19AA37}"/>
              </a:ext>
            </a:extLst>
          </p:cNvPr>
          <p:cNvSpPr txBox="1"/>
          <p:nvPr/>
        </p:nvSpPr>
        <p:spPr>
          <a:xfrm>
            <a:off x="229088" y="2576694"/>
            <a:ext cx="197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（根本原因）</a:t>
            </a:r>
            <a:endParaRPr lang="zh-CN" altLang="en-US" sz="2800" dirty="0">
              <a:solidFill>
                <a:srgbClr val="2D3A4B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6C27C14-57F0-4193-995B-31E78EA9C7B2}"/>
              </a:ext>
            </a:extLst>
          </p:cNvPr>
          <p:cNvGrpSpPr/>
          <p:nvPr/>
        </p:nvGrpSpPr>
        <p:grpSpPr>
          <a:xfrm>
            <a:off x="2352918" y="1518018"/>
            <a:ext cx="2260139" cy="994664"/>
            <a:chOff x="2363756" y="2386047"/>
            <a:chExt cx="2260139" cy="994664"/>
          </a:xfrm>
        </p:grpSpPr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69AC0F5E-1B02-49ED-B30E-8F7E5D530AEE}"/>
                </a:ext>
              </a:extLst>
            </p:cNvPr>
            <p:cNvSpPr/>
            <p:nvPr/>
          </p:nvSpPr>
          <p:spPr>
            <a:xfrm>
              <a:off x="2363756" y="2430151"/>
              <a:ext cx="417444" cy="924340"/>
            </a:xfrm>
            <a:prstGeom prst="rightArrow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136C88C-D4DA-403A-BFFA-E7CFC0A19A85}"/>
                </a:ext>
              </a:extLst>
            </p:cNvPr>
            <p:cNvSpPr/>
            <p:nvPr/>
          </p:nvSpPr>
          <p:spPr>
            <a:xfrm>
              <a:off x="2936033" y="2386047"/>
              <a:ext cx="1687862" cy="994664"/>
            </a:xfrm>
            <a:prstGeom prst="rect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资产阶级壮大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7532B30-359A-4F9E-A767-B87D7F1090C0}"/>
              </a:ext>
            </a:extLst>
          </p:cNvPr>
          <p:cNvGrpSpPr/>
          <p:nvPr/>
        </p:nvGrpSpPr>
        <p:grpSpPr>
          <a:xfrm>
            <a:off x="4739107" y="1531261"/>
            <a:ext cx="2260139" cy="994664"/>
            <a:chOff x="4749945" y="2399290"/>
            <a:chExt cx="2260139" cy="994664"/>
          </a:xfrm>
        </p:grpSpPr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31F558C1-53C5-4B52-9607-747B2709F16E}"/>
                </a:ext>
              </a:extLst>
            </p:cNvPr>
            <p:cNvSpPr/>
            <p:nvPr/>
          </p:nvSpPr>
          <p:spPr>
            <a:xfrm>
              <a:off x="4749945" y="2399290"/>
              <a:ext cx="417444" cy="924340"/>
            </a:xfrm>
            <a:prstGeom prst="rightArrow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FBD5EF1-8C38-4E5F-B8BB-235FAD5467E3}"/>
                </a:ext>
              </a:extLst>
            </p:cNvPr>
            <p:cNvSpPr/>
            <p:nvPr/>
          </p:nvSpPr>
          <p:spPr>
            <a:xfrm>
              <a:off x="5322222" y="2399290"/>
              <a:ext cx="1687862" cy="994664"/>
            </a:xfrm>
            <a:prstGeom prst="rect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资产阶级革命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93DCCCCD-47D1-4B71-AF33-72D9D0D094C9}"/>
              </a:ext>
            </a:extLst>
          </p:cNvPr>
          <p:cNvSpPr txBox="1"/>
          <p:nvPr/>
        </p:nvSpPr>
        <p:spPr>
          <a:xfrm>
            <a:off x="5156551" y="2591827"/>
            <a:ext cx="432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（英、法、美）</a:t>
            </a:r>
            <a:endParaRPr lang="zh-CN" altLang="en-US" sz="2800" dirty="0">
              <a:solidFill>
                <a:srgbClr val="2D3A4B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3109769-6D31-4618-8A80-F5B885389C64}"/>
              </a:ext>
            </a:extLst>
          </p:cNvPr>
          <p:cNvGrpSpPr/>
          <p:nvPr/>
        </p:nvGrpSpPr>
        <p:grpSpPr>
          <a:xfrm>
            <a:off x="7127680" y="1546650"/>
            <a:ext cx="2222348" cy="994664"/>
            <a:chOff x="7138518" y="2414679"/>
            <a:chExt cx="2222348" cy="994664"/>
          </a:xfrm>
          <a:solidFill>
            <a:srgbClr val="EAB200"/>
          </a:solidFill>
        </p:grpSpPr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049A9610-561C-458A-81FF-B5C367FD16DB}"/>
                </a:ext>
              </a:extLst>
            </p:cNvPr>
            <p:cNvSpPr/>
            <p:nvPr/>
          </p:nvSpPr>
          <p:spPr>
            <a:xfrm>
              <a:off x="7138518" y="2414679"/>
              <a:ext cx="467819" cy="924340"/>
            </a:xfrm>
            <a:prstGeom prst="rightArrow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4E3A886-448F-48FC-88CA-E5301BB56EC7}"/>
                </a:ext>
              </a:extLst>
            </p:cNvPr>
            <p:cNvSpPr/>
            <p:nvPr/>
          </p:nvSpPr>
          <p:spPr>
            <a:xfrm>
              <a:off x="7673004" y="2414679"/>
              <a:ext cx="1687862" cy="994664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确立资本主义制度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168A001-27BA-401D-AFA3-965F5903C6E8}"/>
              </a:ext>
            </a:extLst>
          </p:cNvPr>
          <p:cNvGrpSpPr/>
          <p:nvPr/>
        </p:nvGrpSpPr>
        <p:grpSpPr>
          <a:xfrm>
            <a:off x="9484151" y="1567713"/>
            <a:ext cx="2063388" cy="994664"/>
            <a:chOff x="9494989" y="2435742"/>
            <a:chExt cx="2063388" cy="994664"/>
          </a:xfrm>
        </p:grpSpPr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9886930A-51E3-4A7A-ABCE-076CF3C82189}"/>
                </a:ext>
              </a:extLst>
            </p:cNvPr>
            <p:cNvSpPr/>
            <p:nvPr/>
          </p:nvSpPr>
          <p:spPr>
            <a:xfrm>
              <a:off x="9494989" y="2458585"/>
              <a:ext cx="417444" cy="924340"/>
            </a:xfrm>
            <a:prstGeom prst="rightArrow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C08FBFE-8E94-4517-9537-805EF6B7BF91}"/>
                </a:ext>
              </a:extLst>
            </p:cNvPr>
            <p:cNvSpPr/>
            <p:nvPr/>
          </p:nvSpPr>
          <p:spPr>
            <a:xfrm>
              <a:off x="10046556" y="2435742"/>
              <a:ext cx="1511821" cy="994664"/>
            </a:xfrm>
            <a:prstGeom prst="rect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资本主义扩展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E615718-159C-40A3-BFA5-4CDF314E40B9}"/>
              </a:ext>
            </a:extLst>
          </p:cNvPr>
          <p:cNvSpPr txBox="1"/>
          <p:nvPr/>
        </p:nvSpPr>
        <p:spPr>
          <a:xfrm>
            <a:off x="9692873" y="2592059"/>
            <a:ext cx="2032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（俄、美、意、德、日）</a:t>
            </a:r>
            <a:endParaRPr lang="zh-CN" altLang="en-US" sz="2800" dirty="0">
              <a:solidFill>
                <a:srgbClr val="2D3A4B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BE0BD0F-AA7D-4FAC-83FA-6C7D5A99493A}"/>
              </a:ext>
            </a:extLst>
          </p:cNvPr>
          <p:cNvSpPr/>
          <p:nvPr/>
        </p:nvSpPr>
        <p:spPr>
          <a:xfrm>
            <a:off x="6440274" y="485251"/>
            <a:ext cx="1687862" cy="606630"/>
          </a:xfrm>
          <a:prstGeom prst="rect">
            <a:avLst/>
          </a:prstGeom>
          <a:solidFill>
            <a:srgbClr val="6C8B6C"/>
          </a:solidFill>
          <a:ln>
            <a:solidFill>
              <a:srgbClr val="6C8B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启蒙运动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F84274-94A8-405C-B71E-DED3FBDF0C51}"/>
              </a:ext>
            </a:extLst>
          </p:cNvPr>
          <p:cNvGrpSpPr/>
          <p:nvPr/>
        </p:nvGrpSpPr>
        <p:grpSpPr>
          <a:xfrm>
            <a:off x="4502882" y="642712"/>
            <a:ext cx="5613270" cy="885346"/>
            <a:chOff x="4513720" y="1510741"/>
            <a:chExt cx="5613270" cy="885346"/>
          </a:xfrm>
        </p:grpSpPr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2DC3757E-6733-4695-87BE-92EF98171F9B}"/>
                </a:ext>
              </a:extLst>
            </p:cNvPr>
            <p:cNvSpPr/>
            <p:nvPr/>
          </p:nvSpPr>
          <p:spPr>
            <a:xfrm rot="7091836">
              <a:off x="5789108" y="1816714"/>
              <a:ext cx="688737" cy="470010"/>
            </a:xfrm>
            <a:prstGeom prst="rightArrow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ADF8BB9B-2AD5-4166-AB23-7E3517C0D9C6}"/>
                </a:ext>
              </a:extLst>
            </p:cNvPr>
            <p:cNvSpPr/>
            <p:nvPr/>
          </p:nvSpPr>
          <p:spPr>
            <a:xfrm rot="3292976">
              <a:off x="8132734" y="1812365"/>
              <a:ext cx="688737" cy="470010"/>
            </a:xfrm>
            <a:prstGeom prst="rightArrow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53E23E5-9756-4B05-8E88-BFCF9658478C}"/>
                </a:ext>
              </a:extLst>
            </p:cNvPr>
            <p:cNvSpPr txBox="1"/>
            <p:nvPr/>
          </p:nvSpPr>
          <p:spPr>
            <a:xfrm>
              <a:off x="4513720" y="1510741"/>
              <a:ext cx="16431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思想武器</a:t>
              </a:r>
              <a:endParaRPr lang="zh-CN" altLang="en-US" sz="2800" dirty="0">
                <a:solidFill>
                  <a:srgbClr val="2D3A4B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DDFE6AD-83F7-4770-B207-53C687754D17}"/>
                </a:ext>
              </a:extLst>
            </p:cNvPr>
            <p:cNvSpPr txBox="1"/>
            <p:nvPr/>
          </p:nvSpPr>
          <p:spPr>
            <a:xfrm>
              <a:off x="8483793" y="1521202"/>
              <a:ext cx="16431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政治蓝图</a:t>
              </a:r>
              <a:endParaRPr lang="zh-CN" altLang="en-US" sz="2800" dirty="0">
                <a:solidFill>
                  <a:srgbClr val="2D3A4B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FE7DCEB9-C785-44C0-B212-ED0465D6731C}"/>
              </a:ext>
            </a:extLst>
          </p:cNvPr>
          <p:cNvSpPr/>
          <p:nvPr/>
        </p:nvSpPr>
        <p:spPr>
          <a:xfrm>
            <a:off x="692570" y="3760253"/>
            <a:ext cx="1011244" cy="1380412"/>
          </a:xfrm>
          <a:prstGeom prst="rect">
            <a:avLst/>
          </a:prstGeom>
          <a:solidFill>
            <a:srgbClr val="EAB2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资本</a:t>
            </a:r>
            <a:endParaRPr lang="en-US" altLang="zh-CN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主义</a:t>
            </a:r>
            <a:endParaRPr lang="en-US" altLang="zh-CN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制度</a:t>
            </a:r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6678CDA3-9933-46C8-ADDA-0070730FC4BB}"/>
              </a:ext>
            </a:extLst>
          </p:cNvPr>
          <p:cNvSpPr/>
          <p:nvPr/>
        </p:nvSpPr>
        <p:spPr>
          <a:xfrm>
            <a:off x="1821659" y="3420382"/>
            <a:ext cx="307387" cy="2139335"/>
          </a:xfrm>
          <a:prstGeom prst="leftBrace">
            <a:avLst>
              <a:gd name="adj1" fmla="val 57284"/>
              <a:gd name="adj2" fmla="val 46065"/>
            </a:avLst>
          </a:prstGeom>
          <a:solidFill>
            <a:srgbClr val="2E75B6"/>
          </a:solidFill>
          <a:ln w="57150">
            <a:solidFill>
              <a:srgbClr val="2E75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圆角矩形 19">
            <a:extLst>
              <a:ext uri="{FF2B5EF4-FFF2-40B4-BE49-F238E27FC236}">
                <a16:creationId xmlns:a16="http://schemas.microsoft.com/office/drawing/2014/main" id="{AF2B6566-08A1-4D05-AE81-8879DD08F197}"/>
              </a:ext>
            </a:extLst>
          </p:cNvPr>
          <p:cNvSpPr/>
          <p:nvPr/>
        </p:nvSpPr>
        <p:spPr>
          <a:xfrm>
            <a:off x="2260968" y="3317123"/>
            <a:ext cx="1687862" cy="82809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资本主义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制度</a:t>
            </a:r>
          </a:p>
        </p:txBody>
      </p:sp>
      <p:sp>
        <p:nvSpPr>
          <p:cNvPr id="55" name="圆角矩形 19">
            <a:extLst>
              <a:ext uri="{FF2B5EF4-FFF2-40B4-BE49-F238E27FC236}">
                <a16:creationId xmlns:a16="http://schemas.microsoft.com/office/drawing/2014/main" id="{5D4FFF86-E16E-4AA9-BB0C-008381351CF5}"/>
              </a:ext>
            </a:extLst>
          </p:cNvPr>
          <p:cNvSpPr/>
          <p:nvPr/>
        </p:nvSpPr>
        <p:spPr>
          <a:xfrm>
            <a:off x="2246953" y="4572019"/>
            <a:ext cx="1687862" cy="109052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资本主义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制度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E8A1371-CD65-4CE5-8576-04AA5EA7BE5A}"/>
              </a:ext>
            </a:extLst>
          </p:cNvPr>
          <p:cNvSpPr txBox="1"/>
          <p:nvPr/>
        </p:nvSpPr>
        <p:spPr>
          <a:xfrm>
            <a:off x="3979236" y="3301700"/>
            <a:ext cx="5626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基础</a:t>
            </a:r>
            <a:r>
              <a:rPr lang="zh-CN" altLang="en-US" sz="2400" b="1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zh-CN" sz="240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资本家占有生产资料和雇佣劳动</a:t>
            </a:r>
            <a:r>
              <a:rPr lang="zh-CN" altLang="en-US" sz="240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B8E37F-A3F0-4678-B1C4-1A1C49C47F16}"/>
              </a:ext>
            </a:extLst>
          </p:cNvPr>
          <p:cNvSpPr txBox="1"/>
          <p:nvPr/>
        </p:nvSpPr>
        <p:spPr>
          <a:xfrm>
            <a:off x="3979236" y="3731982"/>
            <a:ext cx="3795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实质：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资本剥削雇佣劳动。</a:t>
            </a:r>
            <a:endParaRPr lang="zh-CN" altLang="en-US" sz="2400" dirty="0"/>
          </a:p>
        </p:txBody>
      </p:sp>
      <p:sp>
        <p:nvSpPr>
          <p:cNvPr id="61" name="左大括号 60">
            <a:extLst>
              <a:ext uri="{FF2B5EF4-FFF2-40B4-BE49-F238E27FC236}">
                <a16:creationId xmlns:a16="http://schemas.microsoft.com/office/drawing/2014/main" id="{64DEF0FE-66A7-402B-9A7B-D4F79411EE29}"/>
              </a:ext>
            </a:extLst>
          </p:cNvPr>
          <p:cNvSpPr/>
          <p:nvPr/>
        </p:nvSpPr>
        <p:spPr>
          <a:xfrm>
            <a:off x="4072526" y="4490050"/>
            <a:ext cx="283373" cy="1615359"/>
          </a:xfrm>
          <a:prstGeom prst="leftBrace">
            <a:avLst>
              <a:gd name="adj1" fmla="val 57284"/>
              <a:gd name="adj2" fmla="val 48040"/>
            </a:avLst>
          </a:prstGeom>
          <a:solidFill>
            <a:srgbClr val="FF0066"/>
          </a:solidFill>
          <a:ln w="5715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圆角矩形 19">
            <a:extLst>
              <a:ext uri="{FF2B5EF4-FFF2-40B4-BE49-F238E27FC236}">
                <a16:creationId xmlns:a16="http://schemas.microsoft.com/office/drawing/2014/main" id="{50CDAC63-D058-4CAC-A16F-63C9C2C404B6}"/>
              </a:ext>
            </a:extLst>
          </p:cNvPr>
          <p:cNvSpPr/>
          <p:nvPr/>
        </p:nvSpPr>
        <p:spPr>
          <a:xfrm>
            <a:off x="4469961" y="4431348"/>
            <a:ext cx="944971" cy="537075"/>
          </a:xfrm>
          <a:prstGeom prst="roundRect">
            <a:avLst/>
          </a:prstGeom>
          <a:solidFill>
            <a:srgbClr val="FF0066"/>
          </a:solidFill>
          <a:ln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政体</a:t>
            </a:r>
          </a:p>
        </p:txBody>
      </p:sp>
      <p:sp>
        <p:nvSpPr>
          <p:cNvPr id="63" name="圆角矩形 19">
            <a:extLst>
              <a:ext uri="{FF2B5EF4-FFF2-40B4-BE49-F238E27FC236}">
                <a16:creationId xmlns:a16="http://schemas.microsoft.com/office/drawing/2014/main" id="{DD32F7C6-5BAA-4D1E-9616-84E00D79E28D}"/>
              </a:ext>
            </a:extLst>
          </p:cNvPr>
          <p:cNvSpPr/>
          <p:nvPr/>
        </p:nvSpPr>
        <p:spPr>
          <a:xfrm>
            <a:off x="4469961" y="5568335"/>
            <a:ext cx="944971" cy="537075"/>
          </a:xfrm>
          <a:prstGeom prst="roundRect">
            <a:avLst/>
          </a:prstGeom>
          <a:solidFill>
            <a:srgbClr val="FF0066"/>
          </a:solidFill>
          <a:ln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政党</a:t>
            </a:r>
          </a:p>
        </p:txBody>
      </p:sp>
      <p:sp>
        <p:nvSpPr>
          <p:cNvPr id="64" name="圆角矩形 19">
            <a:extLst>
              <a:ext uri="{FF2B5EF4-FFF2-40B4-BE49-F238E27FC236}">
                <a16:creationId xmlns:a16="http://schemas.microsoft.com/office/drawing/2014/main" id="{7D6F507E-3862-45F2-90E0-01129647C829}"/>
              </a:ext>
            </a:extLst>
          </p:cNvPr>
          <p:cNvSpPr/>
          <p:nvPr/>
        </p:nvSpPr>
        <p:spPr>
          <a:xfrm>
            <a:off x="5876933" y="4223525"/>
            <a:ext cx="1794459" cy="5197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君主立宪制</a:t>
            </a:r>
          </a:p>
        </p:txBody>
      </p:sp>
      <p:sp>
        <p:nvSpPr>
          <p:cNvPr id="65" name="圆角矩形 19">
            <a:extLst>
              <a:ext uri="{FF2B5EF4-FFF2-40B4-BE49-F238E27FC236}">
                <a16:creationId xmlns:a16="http://schemas.microsoft.com/office/drawing/2014/main" id="{7882F819-B3F5-40F2-B0D9-FD0318B5E187}"/>
              </a:ext>
            </a:extLst>
          </p:cNvPr>
          <p:cNvSpPr/>
          <p:nvPr/>
        </p:nvSpPr>
        <p:spPr>
          <a:xfrm>
            <a:off x="5876933" y="4785665"/>
            <a:ext cx="1794459" cy="5197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共和制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7AF6B7C-AE54-449D-B627-86FA2CCCB034}"/>
              </a:ext>
            </a:extLst>
          </p:cNvPr>
          <p:cNvSpPr txBox="1"/>
          <p:nvPr/>
        </p:nvSpPr>
        <p:spPr>
          <a:xfrm>
            <a:off x="7513662" y="4187823"/>
            <a:ext cx="329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（英国，国家元首世袭）</a:t>
            </a:r>
            <a:endParaRPr lang="zh-CN" altLang="en-US" sz="2400" dirty="0">
              <a:solidFill>
                <a:srgbClr val="2D3A4B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D3ED13E-25EE-470A-9B87-D80889BBBD0D}"/>
              </a:ext>
            </a:extLst>
          </p:cNvPr>
          <p:cNvSpPr txBox="1"/>
          <p:nvPr/>
        </p:nvSpPr>
        <p:spPr>
          <a:xfrm>
            <a:off x="7516317" y="4782185"/>
            <a:ext cx="34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（美国，国家元首选举）</a:t>
            </a:r>
            <a:endParaRPr lang="zh-CN" altLang="en-US" sz="2400" dirty="0">
              <a:solidFill>
                <a:srgbClr val="2D3A4B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左大括号 67">
            <a:extLst>
              <a:ext uri="{FF2B5EF4-FFF2-40B4-BE49-F238E27FC236}">
                <a16:creationId xmlns:a16="http://schemas.microsoft.com/office/drawing/2014/main" id="{DE878D5F-ADD5-4529-9065-A417401ECB54}"/>
              </a:ext>
            </a:extLst>
          </p:cNvPr>
          <p:cNvSpPr/>
          <p:nvPr/>
        </p:nvSpPr>
        <p:spPr>
          <a:xfrm>
            <a:off x="5534084" y="4244160"/>
            <a:ext cx="246341" cy="994664"/>
          </a:xfrm>
          <a:prstGeom prst="leftBrace">
            <a:avLst>
              <a:gd name="adj1" fmla="val 57284"/>
              <a:gd name="adj2" fmla="val 48040"/>
            </a:avLst>
          </a:prstGeom>
          <a:solidFill>
            <a:srgbClr val="2E75B6"/>
          </a:solidFill>
          <a:ln w="57150">
            <a:solidFill>
              <a:srgbClr val="2E75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圆角矩形 19">
            <a:extLst>
              <a:ext uri="{FF2B5EF4-FFF2-40B4-BE49-F238E27FC236}">
                <a16:creationId xmlns:a16="http://schemas.microsoft.com/office/drawing/2014/main" id="{9B5711CA-C641-44F5-9C3C-AC27637F2A46}"/>
              </a:ext>
            </a:extLst>
          </p:cNvPr>
          <p:cNvSpPr/>
          <p:nvPr/>
        </p:nvSpPr>
        <p:spPr>
          <a:xfrm>
            <a:off x="5541193" y="5592247"/>
            <a:ext cx="1794459" cy="8048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两党制、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或者多党制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5C0FA39-415E-4301-BCED-EED129D85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b="72694"/>
          <a:stretch/>
        </p:blipFill>
        <p:spPr>
          <a:xfrm>
            <a:off x="10035247" y="4649488"/>
            <a:ext cx="2156753" cy="2208509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08772479-2C67-4951-A93E-37F53BDB57DA}"/>
              </a:ext>
            </a:extLst>
          </p:cNvPr>
          <p:cNvSpPr txBox="1"/>
          <p:nvPr/>
        </p:nvSpPr>
        <p:spPr>
          <a:xfrm>
            <a:off x="7386788" y="5592247"/>
            <a:ext cx="42491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代表资产阶级不同利益集团，通过定期选举轮流执政。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27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1" grpId="0"/>
      <p:bldP spid="26" grpId="0"/>
      <p:bldP spid="27" grpId="0" animBg="1"/>
      <p:bldP spid="32" grpId="0" animBg="1"/>
      <p:bldP spid="51" grpId="0" animBg="1"/>
      <p:bldP spid="51" grpId="1" animBg="1"/>
      <p:bldP spid="53" grpId="0" animBg="1"/>
      <p:bldP spid="53" grpId="1" animBg="1"/>
      <p:bldP spid="55" grpId="0" animBg="1"/>
      <p:bldP spid="55" grpId="1" animBg="1"/>
      <p:bldP spid="59" grpId="0"/>
      <p:bldP spid="60" grpId="0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/>
      <p:bldP spid="67" grpId="0"/>
      <p:bldP spid="68" grpId="0" animBg="1"/>
      <p:bldP spid="68" grpId="1" animBg="1"/>
      <p:bldP spid="69" grpId="0" animBg="1"/>
      <p:bldP spid="69" grpId="1" animBg="1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8393" y="459014"/>
            <a:ext cx="10615213" cy="5939972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0" y="4212160"/>
            <a:ext cx="2598057" cy="26458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9405257" y="-1"/>
            <a:ext cx="2786743" cy="256557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929306" y="1268223"/>
            <a:ext cx="2180493" cy="2180493"/>
          </a:xfrm>
          <a:prstGeom prst="ellipse">
            <a:avLst/>
          </a:prstGeom>
          <a:solidFill>
            <a:srgbClr val="2D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7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74184" y="3459450"/>
            <a:ext cx="4690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英国</a:t>
            </a:r>
            <a:r>
              <a:rPr lang="zh-CN" altLang="en-US" sz="36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资产阶级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革命</a:t>
            </a:r>
            <a:r>
              <a:rPr lang="zh-CN" altLang="en-US" sz="36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endParaRPr lang="en-US" altLang="zh-CN" sz="3600" dirty="0">
              <a:solidFill>
                <a:srgbClr val="2D3A4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dist"/>
            <a:r>
              <a:rPr lang="zh-CN" altLang="en-US" sz="36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资本主义</a:t>
            </a:r>
            <a:r>
              <a:rPr lang="zh-CN" altLang="en-US" sz="3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制度</a:t>
            </a:r>
            <a:r>
              <a:rPr lang="zh-CN" altLang="en-US" sz="36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的确立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208776" y="4781729"/>
            <a:ext cx="5710346" cy="369332"/>
            <a:chOff x="3348111" y="4625017"/>
            <a:chExt cx="5710346" cy="369332"/>
          </a:xfrm>
        </p:grpSpPr>
        <p:sp>
          <p:nvSpPr>
            <p:cNvPr id="11" name="文本框 10"/>
            <p:cNvSpPr txBox="1"/>
            <p:nvPr/>
          </p:nvSpPr>
          <p:spPr>
            <a:xfrm>
              <a:off x="5073598" y="4625017"/>
              <a:ext cx="225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社会的变革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348111" y="4809683"/>
              <a:ext cx="1491175" cy="0"/>
            </a:xfrm>
            <a:prstGeom prst="line">
              <a:avLst/>
            </a:prstGeom>
            <a:ln>
              <a:solidFill>
                <a:srgbClr val="2D3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567282" y="4809683"/>
              <a:ext cx="1491175" cy="0"/>
            </a:xfrm>
            <a:prstGeom prst="line">
              <a:avLst/>
            </a:prstGeom>
            <a:ln>
              <a:solidFill>
                <a:srgbClr val="2D3A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4451005" y="2842685"/>
            <a:ext cx="3137095" cy="388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929306" y="2814935"/>
            <a:ext cx="218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 ONE</a:t>
            </a:r>
            <a:endParaRPr lang="zh-CN" altLang="en-US" sz="2400" dirty="0">
              <a:solidFill>
                <a:srgbClr val="2D3A4B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40793" y="611414"/>
            <a:ext cx="10615213" cy="5939972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152400" y="4364560"/>
            <a:ext cx="2598057" cy="264584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9557657" y="152399"/>
            <a:ext cx="2786743" cy="25655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988" y="247092"/>
            <a:ext cx="11352025" cy="6363816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0" y="5210462"/>
            <a:ext cx="1617785" cy="164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10452295" y="-1"/>
            <a:ext cx="1739705" cy="160163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EF4E2E3-FD0A-4E69-8D4C-EDA1E2B1496B}"/>
              </a:ext>
            </a:extLst>
          </p:cNvPr>
          <p:cNvGrpSpPr/>
          <p:nvPr/>
        </p:nvGrpSpPr>
        <p:grpSpPr>
          <a:xfrm>
            <a:off x="419987" y="377404"/>
            <a:ext cx="5676013" cy="846822"/>
            <a:chOff x="3944237" y="379175"/>
            <a:chExt cx="5676013" cy="846822"/>
          </a:xfrm>
        </p:grpSpPr>
        <p:sp>
          <p:nvSpPr>
            <p:cNvPr id="8" name="文本框 7"/>
            <p:cNvSpPr txBox="1"/>
            <p:nvPr/>
          </p:nvSpPr>
          <p:spPr>
            <a:xfrm>
              <a:off x="4117712" y="379175"/>
              <a:ext cx="5312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英国资产阶级革命：</a:t>
              </a:r>
              <a:r>
                <a:rPr lang="zh-CN" altLang="en-US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背景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944237" y="825887"/>
              <a:ext cx="56760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British bourgeois revolution</a:t>
              </a:r>
              <a:r>
                <a:rPr lang="zh-CN" altLang="en-US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background</a:t>
              </a:r>
              <a:endParaRPr lang="zh-CN" altLang="en-US" sz="20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83CBF8A-4E9A-4C64-812A-E3D5D012BBE1}"/>
              </a:ext>
            </a:extLst>
          </p:cNvPr>
          <p:cNvSpPr/>
          <p:nvPr/>
        </p:nvSpPr>
        <p:spPr>
          <a:xfrm>
            <a:off x="685067" y="1303067"/>
            <a:ext cx="10611583" cy="1400548"/>
          </a:xfrm>
          <a:prstGeom prst="rect">
            <a:avLst/>
          </a:prstGeom>
          <a:solidFill>
            <a:srgbClr val="E0E4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717D5A-A957-4200-9894-FDF7F9E6019C}"/>
              </a:ext>
            </a:extLst>
          </p:cNvPr>
          <p:cNvSpPr txBox="1"/>
          <p:nvPr/>
        </p:nvSpPr>
        <p:spPr>
          <a:xfrm>
            <a:off x="968472" y="1382963"/>
            <a:ext cx="1017885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新航路的开辟后，欧洲的主要航道从地中海区域转到了大西洋沿岸。英国处在了国际贸易航道的要冲，新兴的资产阶级借此条件对外殖民扩张和海外贸易，对内圈地运动，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聚敛大量资本，经济迅速发展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C00454-2713-496A-991D-D8430D3B80F2}"/>
              </a:ext>
            </a:extLst>
          </p:cNvPr>
          <p:cNvSpPr/>
          <p:nvPr/>
        </p:nvSpPr>
        <p:spPr>
          <a:xfrm>
            <a:off x="685067" y="2882455"/>
            <a:ext cx="10611583" cy="1400548"/>
          </a:xfrm>
          <a:prstGeom prst="rect">
            <a:avLst/>
          </a:prstGeom>
          <a:solidFill>
            <a:srgbClr val="E0E4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86BD753-8E67-4216-BC13-F88F14B92A26}"/>
              </a:ext>
            </a:extLst>
          </p:cNvPr>
          <p:cNvSpPr txBox="1"/>
          <p:nvPr/>
        </p:nvSpPr>
        <p:spPr>
          <a:xfrm>
            <a:off x="968472" y="2962351"/>
            <a:ext cx="1017885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革命前的英国，资产阶级成为最富有阶级。</a:t>
            </a:r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新贵族作为一个阶级，是在</a:t>
            </a:r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16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世纪英国进行宗教改革时形成的。新贵族有贵族的头衔和特权，但其经营方式则是资本主义的，故在本质上属于资产阶级范畴。 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D42F004-4F7F-431E-969E-0C87CE720133}"/>
              </a:ext>
            </a:extLst>
          </p:cNvPr>
          <p:cNvSpPr/>
          <p:nvPr/>
        </p:nvSpPr>
        <p:spPr>
          <a:xfrm>
            <a:off x="1100450" y="4562591"/>
            <a:ext cx="995050" cy="578015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469DCEA-A7C6-409E-821B-9B01F56D44A0}"/>
              </a:ext>
            </a:extLst>
          </p:cNvPr>
          <p:cNvSpPr txBox="1"/>
          <p:nvPr/>
        </p:nvSpPr>
        <p:spPr>
          <a:xfrm>
            <a:off x="2095500" y="4530096"/>
            <a:ext cx="89960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（外：新航路开辟，海外贸易和殖民扩张；内：圈地运动、手工工场）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英国资本主义经济快速发展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59F216F-1FB4-4FBC-A385-D1BE307904C4}"/>
              </a:ext>
            </a:extLst>
          </p:cNvPr>
          <p:cNvSpPr/>
          <p:nvPr/>
        </p:nvSpPr>
        <p:spPr>
          <a:xfrm>
            <a:off x="1100450" y="5627598"/>
            <a:ext cx="995050" cy="578015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阶级</a:t>
            </a:r>
            <a:endParaRPr lang="zh-CN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EE3AD7-A9E6-41A7-A039-6D93BA387944}"/>
              </a:ext>
            </a:extLst>
          </p:cNvPr>
          <p:cNvSpPr txBox="1"/>
          <p:nvPr/>
        </p:nvSpPr>
        <p:spPr>
          <a:xfrm>
            <a:off x="2195381" y="5670379"/>
            <a:ext cx="92011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资产阶级和新贵族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日益强大，以议会为基地发起挑战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6764F9D-A135-47EB-AC99-20ED765A4278}"/>
              </a:ext>
            </a:extLst>
          </p:cNvPr>
          <p:cNvCxnSpPr/>
          <p:nvPr/>
        </p:nvCxnSpPr>
        <p:spPr>
          <a:xfrm>
            <a:off x="1272209" y="1789043"/>
            <a:ext cx="2405269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8A57AF8-08BA-4B76-84D3-3C11FB4EA0B9}"/>
              </a:ext>
            </a:extLst>
          </p:cNvPr>
          <p:cNvCxnSpPr/>
          <p:nvPr/>
        </p:nvCxnSpPr>
        <p:spPr>
          <a:xfrm>
            <a:off x="8477721" y="2179982"/>
            <a:ext cx="2405269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84D7111-53FB-4395-BE02-21DE24B5FB95}"/>
              </a:ext>
            </a:extLst>
          </p:cNvPr>
          <p:cNvCxnSpPr>
            <a:cxnSpLocks/>
          </p:cNvCxnSpPr>
          <p:nvPr/>
        </p:nvCxnSpPr>
        <p:spPr>
          <a:xfrm>
            <a:off x="1100450" y="2587486"/>
            <a:ext cx="4495280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7F3CA7A-D040-48A9-9E05-31C0A4AAABE5}"/>
              </a:ext>
            </a:extLst>
          </p:cNvPr>
          <p:cNvCxnSpPr>
            <a:cxnSpLocks/>
          </p:cNvCxnSpPr>
          <p:nvPr/>
        </p:nvCxnSpPr>
        <p:spPr>
          <a:xfrm>
            <a:off x="5905499" y="2560982"/>
            <a:ext cx="4495280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EB587B5-E9A7-4A52-BD38-FEDD4D523A98}"/>
              </a:ext>
            </a:extLst>
          </p:cNvPr>
          <p:cNvCxnSpPr>
            <a:cxnSpLocks/>
          </p:cNvCxnSpPr>
          <p:nvPr/>
        </p:nvCxnSpPr>
        <p:spPr>
          <a:xfrm>
            <a:off x="3530047" y="3392556"/>
            <a:ext cx="3655944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C8018-330A-427C-8ECE-2CE3B12DCA09}"/>
              </a:ext>
            </a:extLst>
          </p:cNvPr>
          <p:cNvCxnSpPr>
            <a:cxnSpLocks/>
          </p:cNvCxnSpPr>
          <p:nvPr/>
        </p:nvCxnSpPr>
        <p:spPr>
          <a:xfrm>
            <a:off x="8116069" y="3392556"/>
            <a:ext cx="1127322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BBAE394-8853-4CD4-92E8-F69144B1019D}"/>
              </a:ext>
            </a:extLst>
          </p:cNvPr>
          <p:cNvCxnSpPr>
            <a:cxnSpLocks/>
          </p:cNvCxnSpPr>
          <p:nvPr/>
        </p:nvCxnSpPr>
        <p:spPr>
          <a:xfrm>
            <a:off x="2065683" y="4151243"/>
            <a:ext cx="889717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988" y="247092"/>
            <a:ext cx="11352025" cy="6363816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0" y="5210462"/>
            <a:ext cx="1617785" cy="164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10452295" y="-1"/>
            <a:ext cx="1739705" cy="160163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EF4E2E3-FD0A-4E69-8D4C-EDA1E2B1496B}"/>
              </a:ext>
            </a:extLst>
          </p:cNvPr>
          <p:cNvGrpSpPr/>
          <p:nvPr/>
        </p:nvGrpSpPr>
        <p:grpSpPr>
          <a:xfrm>
            <a:off x="419987" y="259230"/>
            <a:ext cx="5676013" cy="796980"/>
            <a:chOff x="4016886" y="379175"/>
            <a:chExt cx="5676013" cy="796980"/>
          </a:xfrm>
        </p:grpSpPr>
        <p:sp>
          <p:nvSpPr>
            <p:cNvPr id="8" name="文本框 7"/>
            <p:cNvSpPr txBox="1"/>
            <p:nvPr/>
          </p:nvSpPr>
          <p:spPr>
            <a:xfrm>
              <a:off x="4117712" y="379175"/>
              <a:ext cx="5312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英国资产阶级革命：</a:t>
              </a:r>
              <a:r>
                <a:rPr lang="zh-CN" altLang="en-US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背景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4016886" y="776045"/>
              <a:ext cx="56760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British bourgeois revolution</a:t>
              </a:r>
              <a:r>
                <a:rPr lang="zh-CN" altLang="en-US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background</a:t>
              </a:r>
              <a:endParaRPr lang="zh-CN" altLang="en-US" sz="20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83CBF8A-4E9A-4C64-812A-E3D5D012BBE1}"/>
              </a:ext>
            </a:extLst>
          </p:cNvPr>
          <p:cNvSpPr/>
          <p:nvPr/>
        </p:nvSpPr>
        <p:spPr>
          <a:xfrm>
            <a:off x="685067" y="1161122"/>
            <a:ext cx="10611583" cy="939997"/>
          </a:xfrm>
          <a:prstGeom prst="rect">
            <a:avLst/>
          </a:prstGeom>
          <a:solidFill>
            <a:srgbClr val="E0E4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717D5A-A957-4200-9894-FDF7F9E6019C}"/>
              </a:ext>
            </a:extLst>
          </p:cNvPr>
          <p:cNvSpPr txBox="1"/>
          <p:nvPr/>
        </p:nvSpPr>
        <p:spPr>
          <a:xfrm>
            <a:off x="710057" y="1143286"/>
            <a:ext cx="105667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1625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年，英王查理一世继位后，在财政问题上与议会产生矛盾。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国王解散议会，实行独裁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，大量出售专利权，征收新税</a:t>
            </a:r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激起社会不满。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054AE2A-E5BD-4B18-A4FE-42E72E721A7F}"/>
              </a:ext>
            </a:extLst>
          </p:cNvPr>
          <p:cNvSpPr/>
          <p:nvPr/>
        </p:nvSpPr>
        <p:spPr>
          <a:xfrm>
            <a:off x="683368" y="2240554"/>
            <a:ext cx="10611583" cy="892553"/>
          </a:xfrm>
          <a:prstGeom prst="rect">
            <a:avLst/>
          </a:prstGeom>
          <a:solidFill>
            <a:srgbClr val="E0E4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2029A6F-B160-47D3-808F-89BB39E36FED}"/>
              </a:ext>
            </a:extLst>
          </p:cNvPr>
          <p:cNvSpPr txBox="1"/>
          <p:nvPr/>
        </p:nvSpPr>
        <p:spPr>
          <a:xfrm>
            <a:off x="710057" y="2249886"/>
            <a:ext cx="104615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“人们既然都是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平等和独立的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，任何人就不得侵害他人的生命、健康、自由财产。”</a:t>
            </a:r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洛克</a:t>
            </a:r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政府论</a:t>
            </a:r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zh-CN" altLang="en-US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9CC2410-7D00-4FB3-9D67-84904109D66D}"/>
              </a:ext>
            </a:extLst>
          </p:cNvPr>
          <p:cNvSpPr/>
          <p:nvPr/>
        </p:nvSpPr>
        <p:spPr>
          <a:xfrm>
            <a:off x="685067" y="3283702"/>
            <a:ext cx="10611583" cy="892553"/>
          </a:xfrm>
          <a:prstGeom prst="rect">
            <a:avLst/>
          </a:prstGeom>
          <a:solidFill>
            <a:srgbClr val="E0E4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4183D90-B65F-4869-B829-5ED78D776CD6}"/>
              </a:ext>
            </a:extLst>
          </p:cNvPr>
          <p:cNvSpPr txBox="1"/>
          <p:nvPr/>
        </p:nvSpPr>
        <p:spPr>
          <a:xfrm>
            <a:off x="776732" y="3312298"/>
            <a:ext cx="1032817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1215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大宪章</a:t>
            </a:r>
            <a:r>
              <a:rPr lang="en-US" altLang="zh-CN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规定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国王的权力受到限制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，王权不能凌驾于法律之上。</a:t>
            </a:r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1295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年，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“模范议会”召开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，骑士和市民出席议会得到普遍认可。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889D441-13E5-460B-8EEE-DB1FE70B7CB4}"/>
              </a:ext>
            </a:extLst>
          </p:cNvPr>
          <p:cNvSpPr/>
          <p:nvPr/>
        </p:nvSpPr>
        <p:spPr>
          <a:xfrm>
            <a:off x="1192203" y="4358068"/>
            <a:ext cx="995050" cy="492443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BBB85F-04D8-45CD-89D8-1C58AD877C62}"/>
              </a:ext>
            </a:extLst>
          </p:cNvPr>
          <p:cNvSpPr txBox="1"/>
          <p:nvPr/>
        </p:nvSpPr>
        <p:spPr>
          <a:xfrm>
            <a:off x="2225230" y="4361097"/>
            <a:ext cx="89960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专制王权统治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阻碍资本主义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发展，激化社会矛盾。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881B7C1-A0B2-4C2B-A734-58D6F1726542}"/>
              </a:ext>
            </a:extLst>
          </p:cNvPr>
          <p:cNvSpPr/>
          <p:nvPr/>
        </p:nvSpPr>
        <p:spPr>
          <a:xfrm>
            <a:off x="1192203" y="5000637"/>
            <a:ext cx="995050" cy="492443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zh-CN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3603B6-64BD-47F3-9DEA-61446F92A60C}"/>
              </a:ext>
            </a:extLst>
          </p:cNvPr>
          <p:cNvSpPr txBox="1"/>
          <p:nvPr/>
        </p:nvSpPr>
        <p:spPr>
          <a:xfrm>
            <a:off x="2225230" y="4950941"/>
            <a:ext cx="87745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文艺复兴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宗教改革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（英国国教建立）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世纪英国早期启蒙思想）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思想解放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8EA04C5-4EF7-4FC0-89FD-00CD3AB751A1}"/>
              </a:ext>
            </a:extLst>
          </p:cNvPr>
          <p:cNvSpPr/>
          <p:nvPr/>
        </p:nvSpPr>
        <p:spPr>
          <a:xfrm>
            <a:off x="1192203" y="5876019"/>
            <a:ext cx="995050" cy="492443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  <a:endParaRPr lang="zh-CN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44970E8-D61C-44F0-A99D-04C26E44F81D}"/>
              </a:ext>
            </a:extLst>
          </p:cNvPr>
          <p:cNvSpPr txBox="1"/>
          <p:nvPr/>
        </p:nvSpPr>
        <p:spPr>
          <a:xfrm>
            <a:off x="2246569" y="5895772"/>
            <a:ext cx="89960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制定法律、建设议会、限制王权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历史传统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6561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  <p:bldP spid="43" grpId="0" animBg="1"/>
      <p:bldP spid="44" grpId="0"/>
      <p:bldP spid="45" grpId="0" animBg="1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988" y="247092"/>
            <a:ext cx="11352025" cy="6363816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0" y="5210462"/>
            <a:ext cx="1617785" cy="164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10452295" y="-1"/>
            <a:ext cx="1739705" cy="160163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EF4E2E3-FD0A-4E69-8D4C-EDA1E2B1496B}"/>
              </a:ext>
            </a:extLst>
          </p:cNvPr>
          <p:cNvGrpSpPr/>
          <p:nvPr/>
        </p:nvGrpSpPr>
        <p:grpSpPr>
          <a:xfrm>
            <a:off x="520813" y="259230"/>
            <a:ext cx="5312037" cy="846822"/>
            <a:chOff x="4117712" y="379175"/>
            <a:chExt cx="5312037" cy="846822"/>
          </a:xfrm>
        </p:grpSpPr>
        <p:sp>
          <p:nvSpPr>
            <p:cNvPr id="8" name="文本框 7"/>
            <p:cNvSpPr txBox="1"/>
            <p:nvPr/>
          </p:nvSpPr>
          <p:spPr>
            <a:xfrm>
              <a:off x="4117712" y="379175"/>
              <a:ext cx="5312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英国资产阶级革命：</a:t>
              </a:r>
              <a:r>
                <a:rPr lang="zh-CN" altLang="en-US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过程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4117712" y="825887"/>
              <a:ext cx="5259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British bourgeois revolution</a:t>
              </a:r>
              <a:r>
                <a:rPr lang="zh-CN" altLang="en-US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process</a:t>
              </a:r>
              <a:endParaRPr lang="zh-CN" altLang="en-US" sz="20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4EF3451-D408-44ED-9F7C-735562316810}"/>
              </a:ext>
            </a:extLst>
          </p:cNvPr>
          <p:cNvCxnSpPr/>
          <p:nvPr/>
        </p:nvCxnSpPr>
        <p:spPr>
          <a:xfrm>
            <a:off x="419988" y="2799077"/>
            <a:ext cx="11340465" cy="0"/>
          </a:xfrm>
          <a:prstGeom prst="straightConnector1">
            <a:avLst/>
          </a:prstGeom>
          <a:ln w="38100">
            <a:solidFill>
              <a:srgbClr val="6C8B6C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60ABD5E-3F97-4FE1-8262-1ABF770200D7}"/>
              </a:ext>
            </a:extLst>
          </p:cNvPr>
          <p:cNvGrpSpPr/>
          <p:nvPr/>
        </p:nvGrpSpPr>
        <p:grpSpPr>
          <a:xfrm>
            <a:off x="429785" y="1474558"/>
            <a:ext cx="1961515" cy="1859877"/>
            <a:chOff x="260822" y="1017361"/>
            <a:chExt cx="1961515" cy="185987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A375B3E-AFEF-4FA8-B713-4FEB802E4D3A}"/>
                </a:ext>
              </a:extLst>
            </p:cNvPr>
            <p:cNvSpPr/>
            <p:nvPr/>
          </p:nvSpPr>
          <p:spPr>
            <a:xfrm>
              <a:off x="1171196" y="2268030"/>
              <a:ext cx="140769" cy="176996"/>
            </a:xfrm>
            <a:prstGeom prst="ellipse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7B87184-729D-43A2-9192-904372A58368}"/>
                </a:ext>
              </a:extLst>
            </p:cNvPr>
            <p:cNvSpPr txBox="1"/>
            <p:nvPr/>
          </p:nvSpPr>
          <p:spPr>
            <a:xfrm>
              <a:off x="260822" y="2415573"/>
              <a:ext cx="196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1640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3F3A85F-08AE-4A5E-80B8-27E8EFE6BE9A}"/>
                </a:ext>
              </a:extLst>
            </p:cNvPr>
            <p:cNvSpPr txBox="1"/>
            <p:nvPr/>
          </p:nvSpPr>
          <p:spPr>
            <a:xfrm>
              <a:off x="533693" y="1017361"/>
              <a:ext cx="1415772" cy="120032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英国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资产阶级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革命爆发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1E730E3-8121-4407-BA52-CD769C0B6F5D}"/>
              </a:ext>
            </a:extLst>
          </p:cNvPr>
          <p:cNvGrpSpPr/>
          <p:nvPr/>
        </p:nvGrpSpPr>
        <p:grpSpPr>
          <a:xfrm>
            <a:off x="2023359" y="1770724"/>
            <a:ext cx="1961515" cy="1593883"/>
            <a:chOff x="260822" y="1313527"/>
            <a:chExt cx="1961515" cy="1593883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7C6BA08-D076-451B-9EA4-03DBDA9D5952}"/>
                </a:ext>
              </a:extLst>
            </p:cNvPr>
            <p:cNvSpPr/>
            <p:nvPr/>
          </p:nvSpPr>
          <p:spPr>
            <a:xfrm>
              <a:off x="1171196" y="2268030"/>
              <a:ext cx="140769" cy="176996"/>
            </a:xfrm>
            <a:prstGeom prst="ellipse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5FA2A7D-0253-43CC-BFB4-2239CAE3EF69}"/>
                </a:ext>
              </a:extLst>
            </p:cNvPr>
            <p:cNvSpPr txBox="1"/>
            <p:nvPr/>
          </p:nvSpPr>
          <p:spPr>
            <a:xfrm>
              <a:off x="260822" y="2445745"/>
              <a:ext cx="196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1642-1646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B177BDD-8411-44C8-AA3A-F7D7B4718B25}"/>
                </a:ext>
              </a:extLst>
            </p:cNvPr>
            <p:cNvSpPr txBox="1"/>
            <p:nvPr/>
          </p:nvSpPr>
          <p:spPr>
            <a:xfrm>
              <a:off x="324551" y="1313527"/>
              <a:ext cx="1739704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第一次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内战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C942AD7-66BC-48A8-8593-0AB51D0A7727}"/>
              </a:ext>
            </a:extLst>
          </p:cNvPr>
          <p:cNvGrpSpPr/>
          <p:nvPr/>
        </p:nvGrpSpPr>
        <p:grpSpPr>
          <a:xfrm>
            <a:off x="3736688" y="1770724"/>
            <a:ext cx="1961515" cy="1579252"/>
            <a:chOff x="190438" y="1343699"/>
            <a:chExt cx="1961515" cy="157925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83335E0-A81E-4B4E-A11A-320A2C0F0D75}"/>
                </a:ext>
              </a:extLst>
            </p:cNvPr>
            <p:cNvSpPr/>
            <p:nvPr/>
          </p:nvSpPr>
          <p:spPr>
            <a:xfrm>
              <a:off x="1171196" y="2268030"/>
              <a:ext cx="140769" cy="176996"/>
            </a:xfrm>
            <a:prstGeom prst="ellipse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BAC85C7-A2C1-4C44-9E58-B1E575427D5A}"/>
                </a:ext>
              </a:extLst>
            </p:cNvPr>
            <p:cNvSpPr txBox="1"/>
            <p:nvPr/>
          </p:nvSpPr>
          <p:spPr>
            <a:xfrm>
              <a:off x="190438" y="2461286"/>
              <a:ext cx="196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1648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9DCEC78-8A44-434C-81BE-F7EBC8941282}"/>
                </a:ext>
              </a:extLst>
            </p:cNvPr>
            <p:cNvSpPr txBox="1"/>
            <p:nvPr/>
          </p:nvSpPr>
          <p:spPr>
            <a:xfrm>
              <a:off x="280542" y="1343699"/>
              <a:ext cx="186644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第二次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内战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39" name="椭圆 38">
            <a:extLst>
              <a:ext uri="{FF2B5EF4-FFF2-40B4-BE49-F238E27FC236}">
                <a16:creationId xmlns:a16="http://schemas.microsoft.com/office/drawing/2014/main" id="{D6D0D773-F42B-48B1-865A-1AEC6535E34E}"/>
              </a:ext>
            </a:extLst>
          </p:cNvPr>
          <p:cNvSpPr/>
          <p:nvPr/>
        </p:nvSpPr>
        <p:spPr>
          <a:xfrm>
            <a:off x="6031830" y="777534"/>
            <a:ext cx="1032848" cy="117132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3A5C1CA-F623-4338-8674-E2DA95EEB9EB}"/>
              </a:ext>
            </a:extLst>
          </p:cNvPr>
          <p:cNvGrpSpPr/>
          <p:nvPr/>
        </p:nvGrpSpPr>
        <p:grpSpPr>
          <a:xfrm>
            <a:off x="5579939" y="1914281"/>
            <a:ext cx="1961515" cy="1452114"/>
            <a:chOff x="190438" y="1470837"/>
            <a:chExt cx="1961515" cy="145211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94F01A1-DA27-427B-9A74-A3D00A8125CF}"/>
                </a:ext>
              </a:extLst>
            </p:cNvPr>
            <p:cNvSpPr/>
            <p:nvPr/>
          </p:nvSpPr>
          <p:spPr>
            <a:xfrm>
              <a:off x="1171196" y="2268030"/>
              <a:ext cx="140769" cy="176996"/>
            </a:xfrm>
            <a:prstGeom prst="ellipse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B32DDD0-F605-47A1-A7EF-2F02B8552A22}"/>
                </a:ext>
              </a:extLst>
            </p:cNvPr>
            <p:cNvSpPr txBox="1"/>
            <p:nvPr/>
          </p:nvSpPr>
          <p:spPr>
            <a:xfrm>
              <a:off x="190438" y="2461286"/>
              <a:ext cx="196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1649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0AB2690-A62A-434B-A7C7-3CA1A10BA83A}"/>
                </a:ext>
              </a:extLst>
            </p:cNvPr>
            <p:cNvSpPr txBox="1"/>
            <p:nvPr/>
          </p:nvSpPr>
          <p:spPr>
            <a:xfrm>
              <a:off x="259362" y="1470837"/>
              <a:ext cx="186644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查理一世被送上断头台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28D6F92-082B-4B79-8B62-407684CC44A7}"/>
              </a:ext>
            </a:extLst>
          </p:cNvPr>
          <p:cNvGrpSpPr/>
          <p:nvPr/>
        </p:nvGrpSpPr>
        <p:grpSpPr>
          <a:xfrm>
            <a:off x="6200735" y="962601"/>
            <a:ext cx="697020" cy="816211"/>
            <a:chOff x="5992016" y="535221"/>
            <a:chExt cx="791210" cy="964565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9B92574-CC91-411B-8F80-A8101F5E6F13}"/>
                </a:ext>
              </a:extLst>
            </p:cNvPr>
            <p:cNvCxnSpPr>
              <a:cxnSpLocks/>
            </p:cNvCxnSpPr>
            <p:nvPr/>
          </p:nvCxnSpPr>
          <p:spPr>
            <a:xfrm>
              <a:off x="5992016" y="535221"/>
              <a:ext cx="791210" cy="964565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36DFE6E-476F-46DB-9963-B0FA7B5A3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16" y="535221"/>
              <a:ext cx="791210" cy="964565"/>
            </a:xfrm>
            <a:prstGeom prst="line">
              <a:avLst/>
            </a:prstGeom>
            <a:ln w="984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0C52468-FBE7-45A6-A102-052EC33DCB18}"/>
              </a:ext>
            </a:extLst>
          </p:cNvPr>
          <p:cNvGrpSpPr/>
          <p:nvPr/>
        </p:nvGrpSpPr>
        <p:grpSpPr>
          <a:xfrm>
            <a:off x="8381098" y="1931583"/>
            <a:ext cx="1961515" cy="1452114"/>
            <a:chOff x="190438" y="1470837"/>
            <a:chExt cx="1961515" cy="1452114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0C1B03B-2AD8-40C5-9F3F-6F046A2C13CB}"/>
                </a:ext>
              </a:extLst>
            </p:cNvPr>
            <p:cNvSpPr/>
            <p:nvPr/>
          </p:nvSpPr>
          <p:spPr>
            <a:xfrm>
              <a:off x="1171196" y="2268030"/>
              <a:ext cx="140769" cy="176996"/>
            </a:xfrm>
            <a:prstGeom prst="ellipse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1F2E856-8DB5-48CB-BE64-5E39ABFA6562}"/>
                </a:ext>
              </a:extLst>
            </p:cNvPr>
            <p:cNvSpPr txBox="1"/>
            <p:nvPr/>
          </p:nvSpPr>
          <p:spPr>
            <a:xfrm>
              <a:off x="190438" y="2461286"/>
              <a:ext cx="196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1653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B2AE972-E06E-4D07-83FC-8DCD607BB6E1}"/>
                </a:ext>
              </a:extLst>
            </p:cNvPr>
            <p:cNvSpPr txBox="1"/>
            <p:nvPr/>
          </p:nvSpPr>
          <p:spPr>
            <a:xfrm>
              <a:off x="259362" y="1470837"/>
              <a:ext cx="186644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克伦威尔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任护国公</a:t>
              </a: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2EEE32C3-6C9D-4F75-ADFA-7DA260C837DE}"/>
              </a:ext>
            </a:extLst>
          </p:cNvPr>
          <p:cNvSpPr txBox="1"/>
          <p:nvPr/>
        </p:nvSpPr>
        <p:spPr>
          <a:xfrm>
            <a:off x="7512155" y="1590569"/>
            <a:ext cx="11029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  <a:sym typeface="+mn-ea"/>
              </a:rPr>
              <a:t>共和国时期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0DC27F9C-841A-442B-A75F-D5A56589AE29}"/>
              </a:ext>
            </a:extLst>
          </p:cNvPr>
          <p:cNvSpPr/>
          <p:nvPr/>
        </p:nvSpPr>
        <p:spPr>
          <a:xfrm>
            <a:off x="8782774" y="685812"/>
            <a:ext cx="1102903" cy="124726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1DC808F-DBF4-40A3-81C9-56C5F648D1BA}"/>
              </a:ext>
            </a:extLst>
          </p:cNvPr>
          <p:cNvSpPr txBox="1"/>
          <p:nvPr/>
        </p:nvSpPr>
        <p:spPr>
          <a:xfrm>
            <a:off x="10070551" y="1676130"/>
            <a:ext cx="14758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  <a:sym typeface="+mn-ea"/>
              </a:rPr>
              <a:t>军事独裁时期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EF84A5F-97BC-4059-BD3F-F5FD1B1F7E18}"/>
              </a:ext>
            </a:extLst>
          </p:cNvPr>
          <p:cNvCxnSpPr/>
          <p:nvPr/>
        </p:nvCxnSpPr>
        <p:spPr>
          <a:xfrm>
            <a:off x="419988" y="5723414"/>
            <a:ext cx="11340465" cy="0"/>
          </a:xfrm>
          <a:prstGeom prst="straightConnector1">
            <a:avLst/>
          </a:prstGeom>
          <a:ln w="38100">
            <a:solidFill>
              <a:srgbClr val="6C8B6C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87A7F93-487B-42C5-AFFE-035EB23B3980}"/>
              </a:ext>
            </a:extLst>
          </p:cNvPr>
          <p:cNvGrpSpPr/>
          <p:nvPr/>
        </p:nvGrpSpPr>
        <p:grpSpPr>
          <a:xfrm>
            <a:off x="873159" y="4876157"/>
            <a:ext cx="1961515" cy="1415808"/>
            <a:chOff x="219306" y="1520105"/>
            <a:chExt cx="1961515" cy="141580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EC262C5-E588-45FB-84A3-FC6E0CDB1136}"/>
                </a:ext>
              </a:extLst>
            </p:cNvPr>
            <p:cNvSpPr/>
            <p:nvPr/>
          </p:nvSpPr>
          <p:spPr>
            <a:xfrm>
              <a:off x="1171196" y="2268030"/>
              <a:ext cx="140769" cy="176996"/>
            </a:xfrm>
            <a:prstGeom prst="ellipse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6EE15AD-2AA7-4A3D-A7CD-F1CFCDC6A451}"/>
                </a:ext>
              </a:extLst>
            </p:cNvPr>
            <p:cNvSpPr txBox="1"/>
            <p:nvPr/>
          </p:nvSpPr>
          <p:spPr>
            <a:xfrm>
              <a:off x="219306" y="2474248"/>
              <a:ext cx="196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1660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537058B-EF12-45C1-951E-58DAFF8D18C9}"/>
                </a:ext>
              </a:extLst>
            </p:cNvPr>
            <p:cNvSpPr txBox="1"/>
            <p:nvPr/>
          </p:nvSpPr>
          <p:spPr>
            <a:xfrm>
              <a:off x="308357" y="1520105"/>
              <a:ext cx="186644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查理二世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复辟</a:t>
              </a:r>
            </a:p>
          </p:txBody>
        </p:sp>
      </p:grpSp>
      <p:sp>
        <p:nvSpPr>
          <p:cNvPr id="72" name="椭圆 71">
            <a:extLst>
              <a:ext uri="{FF2B5EF4-FFF2-40B4-BE49-F238E27FC236}">
                <a16:creationId xmlns:a16="http://schemas.microsoft.com/office/drawing/2014/main" id="{058BF900-E9C5-4F12-AEEA-9AB5D24D4504}"/>
              </a:ext>
            </a:extLst>
          </p:cNvPr>
          <p:cNvSpPr/>
          <p:nvPr/>
        </p:nvSpPr>
        <p:spPr>
          <a:xfrm>
            <a:off x="1329820" y="3563851"/>
            <a:ext cx="1077564" cy="1285483"/>
          </a:xfrm>
          <a:prstGeom prst="ellipse">
            <a:avLst/>
          </a:prstGeom>
          <a:blipFill rotWithShape="1">
            <a:blip r:embed="rId6"/>
            <a:stretch>
              <a:fillRect l="-31000" t="-7000" r="-26000" b="-30000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20566E8-87DF-4D9C-A940-57A6DEB83C29}"/>
              </a:ext>
            </a:extLst>
          </p:cNvPr>
          <p:cNvGrpSpPr/>
          <p:nvPr/>
        </p:nvGrpSpPr>
        <p:grpSpPr>
          <a:xfrm>
            <a:off x="3574625" y="4849334"/>
            <a:ext cx="3174957" cy="1427056"/>
            <a:chOff x="-345899" y="1493282"/>
            <a:chExt cx="3174957" cy="1427056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DA842829-E0C8-4526-9683-1FD552D0D71D}"/>
                </a:ext>
              </a:extLst>
            </p:cNvPr>
            <p:cNvSpPr/>
            <p:nvPr/>
          </p:nvSpPr>
          <p:spPr>
            <a:xfrm>
              <a:off x="1171196" y="2268030"/>
              <a:ext cx="140769" cy="176996"/>
            </a:xfrm>
            <a:prstGeom prst="ellipse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830743C-44AA-4C47-AFC5-E10CDB3E6208}"/>
                </a:ext>
              </a:extLst>
            </p:cNvPr>
            <p:cNvSpPr txBox="1"/>
            <p:nvPr/>
          </p:nvSpPr>
          <p:spPr>
            <a:xfrm>
              <a:off x="214538" y="2458673"/>
              <a:ext cx="196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1688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F440438-88FD-4ADB-B5C5-55225D7142DB}"/>
                </a:ext>
              </a:extLst>
            </p:cNvPr>
            <p:cNvSpPr txBox="1"/>
            <p:nvPr/>
          </p:nvSpPr>
          <p:spPr>
            <a:xfrm>
              <a:off x="-345899" y="1493282"/>
              <a:ext cx="3174957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“光荣革命”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威廉、玛丽袭位</a:t>
              </a:r>
            </a:p>
          </p:txBody>
        </p:sp>
      </p:grpSp>
      <p:sp>
        <p:nvSpPr>
          <p:cNvPr id="77" name="圆角矩形 37">
            <a:extLst>
              <a:ext uri="{FF2B5EF4-FFF2-40B4-BE49-F238E27FC236}">
                <a16:creationId xmlns:a16="http://schemas.microsoft.com/office/drawing/2014/main" id="{8E91CE47-D402-4863-94A2-67D1EBE613AC}"/>
              </a:ext>
            </a:extLst>
          </p:cNvPr>
          <p:cNvSpPr/>
          <p:nvPr/>
        </p:nvSpPr>
        <p:spPr>
          <a:xfrm>
            <a:off x="4258350" y="3547332"/>
            <a:ext cx="1941195" cy="1315720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05D8CF0-AE32-4763-9B3A-FF1E7C5DF016}"/>
              </a:ext>
            </a:extLst>
          </p:cNvPr>
          <p:cNvSpPr txBox="1"/>
          <p:nvPr/>
        </p:nvSpPr>
        <p:spPr>
          <a:xfrm>
            <a:off x="2607185" y="4042842"/>
            <a:ext cx="144117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  <a:sym typeface="+mn-ea"/>
              </a:rPr>
              <a:t>斯图亚特王朝</a:t>
            </a:r>
            <a:endParaRPr lang="en-US" altLang="zh-CN" sz="2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  <a:sym typeface="+mn-ea"/>
              </a:rPr>
              <a:t>复辟时期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72A9299-F4FF-4703-A01F-5467E277C21E}"/>
              </a:ext>
            </a:extLst>
          </p:cNvPr>
          <p:cNvGrpSpPr/>
          <p:nvPr/>
        </p:nvGrpSpPr>
        <p:grpSpPr>
          <a:xfrm>
            <a:off x="6282142" y="4883420"/>
            <a:ext cx="3174957" cy="1427056"/>
            <a:chOff x="-345899" y="1493282"/>
            <a:chExt cx="3174957" cy="1427056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B63D7EA-E073-4CFA-B086-B076A7131CED}"/>
                </a:ext>
              </a:extLst>
            </p:cNvPr>
            <p:cNvSpPr/>
            <p:nvPr/>
          </p:nvSpPr>
          <p:spPr>
            <a:xfrm>
              <a:off x="1171196" y="2268030"/>
              <a:ext cx="140769" cy="176996"/>
            </a:xfrm>
            <a:prstGeom prst="ellipse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837DC27D-67FD-4EE7-87D0-899E539610A4}"/>
                </a:ext>
              </a:extLst>
            </p:cNvPr>
            <p:cNvSpPr txBox="1"/>
            <p:nvPr/>
          </p:nvSpPr>
          <p:spPr>
            <a:xfrm>
              <a:off x="214538" y="2458673"/>
              <a:ext cx="196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1689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2F0D0AED-626A-48C0-AE0B-B1CD011CFBD0}"/>
                </a:ext>
              </a:extLst>
            </p:cNvPr>
            <p:cNvSpPr txBox="1"/>
            <p:nvPr/>
          </p:nvSpPr>
          <p:spPr>
            <a:xfrm>
              <a:off x="-345899" y="1493282"/>
              <a:ext cx="3174957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《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权利法案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》</a:t>
              </a: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颁布</a:t>
              </a: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9736E455-8E17-4CFA-875D-8FF40C04C093}"/>
              </a:ext>
            </a:extLst>
          </p:cNvPr>
          <p:cNvPicPr/>
          <p:nvPr/>
        </p:nvPicPr>
        <p:blipFill rotWithShape="1">
          <a:blip r:embed="rId8"/>
          <a:srcRect b="26115"/>
          <a:stretch/>
        </p:blipFill>
        <p:spPr>
          <a:xfrm>
            <a:off x="7169570" y="3321536"/>
            <a:ext cx="1457457" cy="1592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FD0E8C5E-0720-4A22-B247-3990E4496D06}"/>
              </a:ext>
            </a:extLst>
          </p:cNvPr>
          <p:cNvPicPr/>
          <p:nvPr/>
        </p:nvPicPr>
        <p:blipFill rotWithShape="1">
          <a:blip r:embed="rId9"/>
          <a:srcRect b="57208"/>
          <a:stretch/>
        </p:blipFill>
        <p:spPr>
          <a:xfrm>
            <a:off x="9708879" y="3355491"/>
            <a:ext cx="1581569" cy="1527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1D24EDA5-D9A5-43D7-8DF9-4AC6DD64A79B}"/>
              </a:ext>
            </a:extLst>
          </p:cNvPr>
          <p:cNvGrpSpPr/>
          <p:nvPr/>
        </p:nvGrpSpPr>
        <p:grpSpPr>
          <a:xfrm>
            <a:off x="8919273" y="4864774"/>
            <a:ext cx="3174957" cy="1427056"/>
            <a:chOff x="-345899" y="1493282"/>
            <a:chExt cx="3174957" cy="1427056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D9343FB3-440A-4A76-82E6-388B2E663CF7}"/>
                </a:ext>
              </a:extLst>
            </p:cNvPr>
            <p:cNvSpPr/>
            <p:nvPr/>
          </p:nvSpPr>
          <p:spPr>
            <a:xfrm>
              <a:off x="1171196" y="2268030"/>
              <a:ext cx="140769" cy="176996"/>
            </a:xfrm>
            <a:prstGeom prst="ellipse">
              <a:avLst/>
            </a:prstGeom>
            <a:solidFill>
              <a:srgbClr val="6C8B6C"/>
            </a:solidFill>
            <a:ln>
              <a:solidFill>
                <a:srgbClr val="6C8B6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664661B-6144-475D-8D5F-58D08F75C60C}"/>
                </a:ext>
              </a:extLst>
            </p:cNvPr>
            <p:cNvSpPr txBox="1"/>
            <p:nvPr/>
          </p:nvSpPr>
          <p:spPr>
            <a:xfrm>
              <a:off x="214538" y="2458673"/>
              <a:ext cx="196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1701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2DF92A2-4ABF-4B37-B3CE-C2011D7F6263}"/>
                </a:ext>
              </a:extLst>
            </p:cNvPr>
            <p:cNvSpPr txBox="1"/>
            <p:nvPr/>
          </p:nvSpPr>
          <p:spPr>
            <a:xfrm>
              <a:off x="-345899" y="1493282"/>
              <a:ext cx="3174957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《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王位继承法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》</a:t>
              </a:r>
            </a:p>
            <a:p>
              <a:pPr algn="ctr"/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通过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7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9" grpId="0"/>
      <p:bldP spid="60" grpId="0" animBg="1"/>
      <p:bldP spid="65" grpId="0"/>
      <p:bldP spid="72" grpId="0" animBg="1"/>
      <p:bldP spid="77" grpId="0" animBg="1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988" y="247092"/>
            <a:ext cx="11352025" cy="6363816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F4E2E3-FD0A-4E69-8D4C-EDA1E2B1496B}"/>
              </a:ext>
            </a:extLst>
          </p:cNvPr>
          <p:cNvGrpSpPr/>
          <p:nvPr/>
        </p:nvGrpSpPr>
        <p:grpSpPr>
          <a:xfrm>
            <a:off x="594536" y="273341"/>
            <a:ext cx="7335610" cy="828457"/>
            <a:chOff x="3944237" y="397540"/>
            <a:chExt cx="6619992" cy="828457"/>
          </a:xfrm>
        </p:grpSpPr>
        <p:sp>
          <p:nvSpPr>
            <p:cNvPr id="8" name="文本框 7"/>
            <p:cNvSpPr txBox="1"/>
            <p:nvPr/>
          </p:nvSpPr>
          <p:spPr>
            <a:xfrm>
              <a:off x="4030974" y="397540"/>
              <a:ext cx="6446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英国资产阶级革命：</a:t>
              </a:r>
              <a:r>
                <a:rPr lang="zh-CN" altLang="en-US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光荣革命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944237" y="825887"/>
              <a:ext cx="66199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British bourgeois revolution</a:t>
              </a:r>
              <a:r>
                <a:rPr lang="zh-CN" altLang="en-US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Glorious Revolution</a:t>
              </a:r>
              <a:endParaRPr lang="zh-CN" altLang="en-US" sz="20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5DFD7D8-D90C-4E4C-B119-BC26AB6052C3}"/>
              </a:ext>
            </a:extLst>
          </p:cNvPr>
          <p:cNvGrpSpPr/>
          <p:nvPr/>
        </p:nvGrpSpPr>
        <p:grpSpPr>
          <a:xfrm>
            <a:off x="594536" y="1601632"/>
            <a:ext cx="3560696" cy="4529976"/>
            <a:chOff x="594536" y="1568256"/>
            <a:chExt cx="3560696" cy="3694146"/>
          </a:xfrm>
        </p:grpSpPr>
        <p:pic>
          <p:nvPicPr>
            <p:cNvPr id="58" name="图片 57" descr="C:/Users/ADMINI~1/AppData/Local/Temp/kaimatting_20200220170101/output_20200220170110..pngoutput_20200220170110.">
              <a:extLst>
                <a:ext uri="{FF2B5EF4-FFF2-40B4-BE49-F238E27FC236}">
                  <a16:creationId xmlns:a16="http://schemas.microsoft.com/office/drawing/2014/main" id="{110CF6A8-D75C-4827-8D9C-37BBC13324D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 b="1186"/>
            <a:stretch>
              <a:fillRect/>
            </a:stretch>
          </p:blipFill>
          <p:spPr>
            <a:xfrm>
              <a:off x="594536" y="1568256"/>
              <a:ext cx="3419657" cy="3178492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1C0C606-713E-4AD9-8CF1-76AA7C7C5EB7}"/>
                </a:ext>
              </a:extLst>
            </p:cNvPr>
            <p:cNvSpPr txBox="1"/>
            <p:nvPr/>
          </p:nvSpPr>
          <p:spPr>
            <a:xfrm>
              <a:off x="808892" y="4800737"/>
              <a:ext cx="3346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2D3A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◎威廉三世和玛丽二世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56F531-9CC1-4929-8757-95376B2287DA}"/>
              </a:ext>
            </a:extLst>
          </p:cNvPr>
          <p:cNvGrpSpPr/>
          <p:nvPr/>
        </p:nvGrpSpPr>
        <p:grpSpPr>
          <a:xfrm>
            <a:off x="4155232" y="1166870"/>
            <a:ext cx="7076388" cy="4985188"/>
            <a:chOff x="685067" y="1161122"/>
            <a:chExt cx="10611583" cy="939997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FF16CAF-66F9-4399-8962-D9D120AA0F81}"/>
                </a:ext>
              </a:extLst>
            </p:cNvPr>
            <p:cNvSpPr/>
            <p:nvPr/>
          </p:nvSpPr>
          <p:spPr>
            <a:xfrm>
              <a:off x="685067" y="1161122"/>
              <a:ext cx="10611583" cy="939997"/>
            </a:xfrm>
            <a:prstGeom prst="rect">
              <a:avLst/>
            </a:prstGeom>
            <a:solidFill>
              <a:srgbClr val="E0E4D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4F12EB1-03D8-4AB8-B3E3-6C495C5D5225}"/>
                </a:ext>
              </a:extLst>
            </p:cNvPr>
            <p:cNvSpPr txBox="1"/>
            <p:nvPr/>
          </p:nvSpPr>
          <p:spPr>
            <a:xfrm>
              <a:off x="729936" y="1175881"/>
              <a:ext cx="10566714" cy="922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斯图亚特王朝复辟后，查理二世及其继承者詹姆士二世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恢复天主教活动，迫害新教徒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，资产阶级和新贵族利益受到直接威胁，决定联合起来推翻它。</a:t>
              </a:r>
            </a:p>
            <a:p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1688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年，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国会决议迎接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具有王位继承权的詹姆斯二世之女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玛丽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，及其丈夫荷兰执政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威廉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，前来英国即位，并废去詹姆斯二世的王位。</a:t>
              </a:r>
              <a:endPara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玛丽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是英国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国教徒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，而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威廉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是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新教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国家荷兰的元首，英国可以借此免除天主教复活的危险。</a:t>
              </a:r>
            </a:p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威廉于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1688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年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11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月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5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日带军队在英国登陆，成为英国国王，詹姆士二世被迫远走法国，这次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没有流血的宫廷政变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被称为“光荣革命”。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1" y="5367676"/>
            <a:ext cx="1463410" cy="14903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10452295" y="-1"/>
            <a:ext cx="1739705" cy="16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988" y="247092"/>
            <a:ext cx="11352025" cy="6363816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F4E2E3-FD0A-4E69-8D4C-EDA1E2B1496B}"/>
              </a:ext>
            </a:extLst>
          </p:cNvPr>
          <p:cNvGrpSpPr/>
          <p:nvPr/>
        </p:nvGrpSpPr>
        <p:grpSpPr>
          <a:xfrm>
            <a:off x="731706" y="362793"/>
            <a:ext cx="6951396" cy="828457"/>
            <a:chOff x="4030974" y="397540"/>
            <a:chExt cx="6446517" cy="828457"/>
          </a:xfrm>
        </p:grpSpPr>
        <p:sp>
          <p:nvSpPr>
            <p:cNvPr id="8" name="文本框 7"/>
            <p:cNvSpPr txBox="1"/>
            <p:nvPr/>
          </p:nvSpPr>
          <p:spPr>
            <a:xfrm>
              <a:off x="4030974" y="397540"/>
              <a:ext cx="6446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英国资产阶级革命：</a:t>
              </a:r>
              <a:r>
                <a:rPr lang="en-US" altLang="zh-CN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《</a:t>
              </a:r>
              <a:r>
                <a:rPr lang="zh-CN" altLang="en-US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权利法案</a:t>
              </a:r>
              <a:r>
                <a:rPr lang="en-US" altLang="zh-CN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》</a:t>
              </a:r>
              <a:endParaRPr lang="zh-CN" altLang="en-US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030974" y="825887"/>
              <a:ext cx="62549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British bourgeois revolution</a:t>
              </a:r>
              <a:r>
                <a:rPr lang="zh-CN" altLang="en-US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Bill of rights</a:t>
              </a:r>
              <a:endParaRPr lang="zh-CN" altLang="en-US" sz="20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1" y="5367676"/>
            <a:ext cx="1463410" cy="14903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10452295" y="-1"/>
            <a:ext cx="1739705" cy="160163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65A8C8C-B646-4489-A496-847EC2628C3F}"/>
              </a:ext>
            </a:extLst>
          </p:cNvPr>
          <p:cNvGrpSpPr/>
          <p:nvPr/>
        </p:nvGrpSpPr>
        <p:grpSpPr>
          <a:xfrm>
            <a:off x="751704" y="1974696"/>
            <a:ext cx="5261590" cy="3122170"/>
            <a:chOff x="685067" y="1161122"/>
            <a:chExt cx="10611583" cy="48483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FA4E7D8-A15A-4809-B8F4-A2F657C62CD6}"/>
                </a:ext>
              </a:extLst>
            </p:cNvPr>
            <p:cNvSpPr/>
            <p:nvPr/>
          </p:nvSpPr>
          <p:spPr>
            <a:xfrm>
              <a:off x="685067" y="1161122"/>
              <a:ext cx="10611583" cy="484832"/>
            </a:xfrm>
            <a:prstGeom prst="rect">
              <a:avLst/>
            </a:prstGeom>
            <a:solidFill>
              <a:srgbClr val="E0E4D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1CBC448-F9D9-43BD-9932-E95EA689496C}"/>
                </a:ext>
              </a:extLst>
            </p:cNvPr>
            <p:cNvSpPr txBox="1"/>
            <p:nvPr/>
          </p:nvSpPr>
          <p:spPr>
            <a:xfrm>
              <a:off x="729937" y="1175881"/>
              <a:ext cx="10566713" cy="4492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第一条 凡未经议会同意，以国王权威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停止法律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，为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非法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行为。</a:t>
              </a:r>
            </a:p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第四条 凡未经议会准许，借口国王特权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……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征收金钱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……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皆为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非法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</a:p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 第六条 除经议会同意之外，平时在本王国内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征募或维持常备军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，皆属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违法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63F711-CF37-4FCE-A58B-71C019ABF7A9}"/>
              </a:ext>
            </a:extLst>
          </p:cNvPr>
          <p:cNvGrpSpPr/>
          <p:nvPr/>
        </p:nvGrpSpPr>
        <p:grpSpPr>
          <a:xfrm>
            <a:off x="6196454" y="1976105"/>
            <a:ext cx="5261590" cy="3120761"/>
            <a:chOff x="685067" y="1161122"/>
            <a:chExt cx="10611583" cy="48483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643901F-FF5C-44FA-A29F-16052BB5FFFE}"/>
                </a:ext>
              </a:extLst>
            </p:cNvPr>
            <p:cNvSpPr/>
            <p:nvPr/>
          </p:nvSpPr>
          <p:spPr>
            <a:xfrm>
              <a:off x="685067" y="1161122"/>
              <a:ext cx="10611583" cy="484832"/>
            </a:xfrm>
            <a:prstGeom prst="rect">
              <a:avLst/>
            </a:prstGeom>
            <a:solidFill>
              <a:srgbClr val="E0E4D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43FAD4D-E92F-4099-A3AF-4B46C07C5840}"/>
                </a:ext>
              </a:extLst>
            </p:cNvPr>
            <p:cNvSpPr txBox="1"/>
            <p:nvPr/>
          </p:nvSpPr>
          <p:spPr>
            <a:xfrm>
              <a:off x="729937" y="1175881"/>
              <a:ext cx="10566713" cy="449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第八条 议会之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选举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应是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自由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的。</a:t>
              </a:r>
            </a:p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第九条 议会之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演说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自由、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辩论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或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议事之自由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，不应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……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受到弹劾或询问。</a:t>
              </a:r>
            </a:p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第十三条 为申雪一切诉冤，并为修正、加强与维护法律起见，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国会应时常集会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2B1B076B-AC35-432F-93F3-7A2B725DEEEA}"/>
              </a:ext>
            </a:extLst>
          </p:cNvPr>
          <p:cNvSpPr/>
          <p:nvPr/>
        </p:nvSpPr>
        <p:spPr>
          <a:xfrm>
            <a:off x="1977514" y="1342331"/>
            <a:ext cx="3051806" cy="492443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限制国王权力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8A10A82-987E-417C-A5AE-08CA69D74B60}"/>
              </a:ext>
            </a:extLst>
          </p:cNvPr>
          <p:cNvSpPr/>
          <p:nvPr/>
        </p:nvSpPr>
        <p:spPr>
          <a:xfrm>
            <a:off x="7128226" y="1306950"/>
            <a:ext cx="3051806" cy="492443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扩大议会权力</a:t>
            </a:r>
          </a:p>
        </p:txBody>
      </p:sp>
      <p:sp>
        <p:nvSpPr>
          <p:cNvPr id="28" name=" 165">
            <a:extLst>
              <a:ext uri="{FF2B5EF4-FFF2-40B4-BE49-F238E27FC236}">
                <a16:creationId xmlns:a16="http://schemas.microsoft.com/office/drawing/2014/main" id="{98BE73D6-49BB-4426-B5D2-5195BA5365D5}"/>
              </a:ext>
            </a:extLst>
          </p:cNvPr>
          <p:cNvSpPr/>
          <p:nvPr/>
        </p:nvSpPr>
        <p:spPr>
          <a:xfrm>
            <a:off x="4318392" y="2431464"/>
            <a:ext cx="1177736" cy="40011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立法权</a:t>
            </a:r>
          </a:p>
        </p:txBody>
      </p:sp>
      <p:sp>
        <p:nvSpPr>
          <p:cNvPr id="29" name=" 165">
            <a:extLst>
              <a:ext uri="{FF2B5EF4-FFF2-40B4-BE49-F238E27FC236}">
                <a16:creationId xmlns:a16="http://schemas.microsoft.com/office/drawing/2014/main" id="{CA8F51CD-7F04-40E1-ABF5-E53B13329E45}"/>
              </a:ext>
            </a:extLst>
          </p:cNvPr>
          <p:cNvSpPr/>
          <p:nvPr/>
        </p:nvSpPr>
        <p:spPr>
          <a:xfrm>
            <a:off x="4301827" y="3177589"/>
            <a:ext cx="1177736" cy="40011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征税权</a:t>
            </a:r>
          </a:p>
        </p:txBody>
      </p:sp>
      <p:sp>
        <p:nvSpPr>
          <p:cNvPr id="30" name=" 165">
            <a:extLst>
              <a:ext uri="{FF2B5EF4-FFF2-40B4-BE49-F238E27FC236}">
                <a16:creationId xmlns:a16="http://schemas.microsoft.com/office/drawing/2014/main" id="{72D09B0D-B940-419C-9A1C-D8E588A7D1C7}"/>
              </a:ext>
            </a:extLst>
          </p:cNvPr>
          <p:cNvSpPr/>
          <p:nvPr/>
        </p:nvSpPr>
        <p:spPr>
          <a:xfrm>
            <a:off x="4301827" y="4373447"/>
            <a:ext cx="1177736" cy="40011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军事权</a:t>
            </a:r>
          </a:p>
        </p:txBody>
      </p:sp>
      <p:sp>
        <p:nvSpPr>
          <p:cNvPr id="31" name=" 165">
            <a:extLst>
              <a:ext uri="{FF2B5EF4-FFF2-40B4-BE49-F238E27FC236}">
                <a16:creationId xmlns:a16="http://schemas.microsoft.com/office/drawing/2014/main" id="{90CEE2C4-97AA-4EBF-A35F-F9A290B19553}"/>
              </a:ext>
            </a:extLst>
          </p:cNvPr>
          <p:cNvSpPr/>
          <p:nvPr/>
        </p:nvSpPr>
        <p:spPr>
          <a:xfrm>
            <a:off x="9591164" y="2118714"/>
            <a:ext cx="1177736" cy="40011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选举权</a:t>
            </a:r>
          </a:p>
        </p:txBody>
      </p:sp>
      <p:sp>
        <p:nvSpPr>
          <p:cNvPr id="32" name=" 165">
            <a:extLst>
              <a:ext uri="{FF2B5EF4-FFF2-40B4-BE49-F238E27FC236}">
                <a16:creationId xmlns:a16="http://schemas.microsoft.com/office/drawing/2014/main" id="{9BC23AE6-7937-41B8-9337-B7455FC1448D}"/>
              </a:ext>
            </a:extLst>
          </p:cNvPr>
          <p:cNvSpPr/>
          <p:nvPr/>
        </p:nvSpPr>
        <p:spPr>
          <a:xfrm>
            <a:off x="9259859" y="3221570"/>
            <a:ext cx="1799424" cy="40011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言论自由权</a:t>
            </a:r>
          </a:p>
        </p:txBody>
      </p:sp>
      <p:sp>
        <p:nvSpPr>
          <p:cNvPr id="33" name=" 165">
            <a:extLst>
              <a:ext uri="{FF2B5EF4-FFF2-40B4-BE49-F238E27FC236}">
                <a16:creationId xmlns:a16="http://schemas.microsoft.com/office/drawing/2014/main" id="{2DB0F3A2-204E-4599-ABDB-8DF559087BED}"/>
              </a:ext>
            </a:extLst>
          </p:cNvPr>
          <p:cNvSpPr/>
          <p:nvPr/>
        </p:nvSpPr>
        <p:spPr>
          <a:xfrm>
            <a:off x="9539568" y="4430370"/>
            <a:ext cx="1177736" cy="40011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集会权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CB9918-2B23-46D8-AA6D-4F2ADF6703B1}"/>
              </a:ext>
            </a:extLst>
          </p:cNvPr>
          <p:cNvSpPr txBox="1"/>
          <p:nvPr/>
        </p:nvSpPr>
        <p:spPr>
          <a:xfrm>
            <a:off x="1162878" y="5281530"/>
            <a:ext cx="9998766" cy="1015663"/>
          </a:xfrm>
          <a:prstGeom prst="rect">
            <a:avLst/>
          </a:prstGeom>
          <a:noFill/>
          <a:ln w="19050">
            <a:solidFill>
              <a:srgbClr val="6C8B6C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  <a:cs typeface="微软雅黑" panose="020B0503020204020204" charset="-122"/>
              </a:rPr>
              <a:t>  </a:t>
            </a:r>
            <a:r>
              <a:rPr lang="zh-CN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微软雅黑" panose="020B0503020204020204" charset="-122"/>
              </a:rPr>
              <a:t>知识拓展：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  <a:cs typeface="微软雅黑" panose="020B0503020204020204" charset="-122"/>
              </a:rPr>
              <a:t>《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  <a:cs typeface="微软雅黑" panose="020B0503020204020204" charset="-122"/>
              </a:rPr>
              <a:t>权利法案</a:t>
            </a:r>
            <a:r>
              <a:rPr lang="en-US" altLang="zh-CN" sz="2800" b="1" dirty="0">
                <a:latin typeface="华文仿宋" panose="02010600040101010101" pitchFamily="2" charset="-122"/>
                <a:ea typeface="华文仿宋" panose="02010600040101010101" pitchFamily="2" charset="-122"/>
                <a:cs typeface="微软雅黑" panose="020B0503020204020204" charset="-122"/>
              </a:rPr>
              <a:t>》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  <a:cs typeface="微软雅黑" panose="020B0503020204020204" charset="-122"/>
              </a:rPr>
              <a:t>在英国起宪法作用，属于</a:t>
            </a:r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微软雅黑" panose="020B0503020204020204" charset="-122"/>
              </a:rPr>
              <a:t>宪法性质的法律文件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  <a:cs typeface="微软雅黑" panose="020B0503020204020204" charset="-122"/>
              </a:rPr>
              <a:t>，但它并不是宪法。</a:t>
            </a:r>
            <a:endParaRPr lang="zh-CN" altLang="en-US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47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988" y="247092"/>
            <a:ext cx="11352025" cy="6363816"/>
          </a:xfrm>
          <a:prstGeom prst="rect">
            <a:avLst/>
          </a:prstGeom>
          <a:noFill/>
          <a:ln w="38100">
            <a:solidFill>
              <a:srgbClr val="6C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F4E2E3-FD0A-4E69-8D4C-EDA1E2B1496B}"/>
              </a:ext>
            </a:extLst>
          </p:cNvPr>
          <p:cNvGrpSpPr/>
          <p:nvPr/>
        </p:nvGrpSpPr>
        <p:grpSpPr>
          <a:xfrm>
            <a:off x="572525" y="386586"/>
            <a:ext cx="8571475" cy="828457"/>
            <a:chOff x="4030973" y="397540"/>
            <a:chExt cx="8571475" cy="828457"/>
          </a:xfrm>
        </p:grpSpPr>
        <p:sp>
          <p:nvSpPr>
            <p:cNvPr id="8" name="文本框 7"/>
            <p:cNvSpPr txBox="1"/>
            <p:nvPr/>
          </p:nvSpPr>
          <p:spPr>
            <a:xfrm>
              <a:off x="4030974" y="397540"/>
              <a:ext cx="8571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英国资产阶级革命：</a:t>
              </a:r>
              <a:r>
                <a:rPr lang="en-US" altLang="zh-CN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《</a:t>
              </a:r>
              <a:r>
                <a:rPr lang="zh-CN" altLang="en-US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王位继承法</a:t>
              </a:r>
              <a:r>
                <a:rPr lang="en-US" altLang="zh-CN" sz="28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》</a:t>
              </a:r>
              <a:endParaRPr lang="zh-CN" altLang="en-US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030973" y="825887"/>
              <a:ext cx="84223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British bourgeois revolution</a:t>
              </a:r>
              <a:r>
                <a:rPr lang="zh-CN" altLang="en-US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：</a:t>
              </a:r>
              <a:r>
                <a:rPr lang="en-US" altLang="zh-CN" sz="2000" dirty="0">
                  <a:solidFill>
                    <a:srgbClr val="2D3A4B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Law of succession to the throne</a:t>
              </a:r>
              <a:endParaRPr lang="zh-CN" altLang="en-US" sz="2000" dirty="0">
                <a:solidFill>
                  <a:srgbClr val="2D3A4B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82540" r="72075" b="2105"/>
          <a:stretch>
            <a:fillRect/>
          </a:stretch>
        </p:blipFill>
        <p:spPr>
          <a:xfrm>
            <a:off x="1" y="5367676"/>
            <a:ext cx="1463410" cy="149032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611FEB-F2A1-4F3D-96E5-675C1B98FF97}"/>
              </a:ext>
            </a:extLst>
          </p:cNvPr>
          <p:cNvGrpSpPr/>
          <p:nvPr/>
        </p:nvGrpSpPr>
        <p:grpSpPr>
          <a:xfrm>
            <a:off x="572525" y="1290147"/>
            <a:ext cx="10927049" cy="1717894"/>
            <a:chOff x="685067" y="1161122"/>
            <a:chExt cx="10611583" cy="27762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F6A7B2-14FE-48FA-8D72-84C4E2480FDD}"/>
                </a:ext>
              </a:extLst>
            </p:cNvPr>
            <p:cNvSpPr/>
            <p:nvPr/>
          </p:nvSpPr>
          <p:spPr>
            <a:xfrm>
              <a:off x="685067" y="1161122"/>
              <a:ext cx="10611583" cy="277624"/>
            </a:xfrm>
            <a:prstGeom prst="rect">
              <a:avLst/>
            </a:prstGeom>
            <a:solidFill>
              <a:srgbClr val="E0E4D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E18B287-79F9-4F41-A04B-7283A253AF92}"/>
                </a:ext>
              </a:extLst>
            </p:cNvPr>
            <p:cNvSpPr txBox="1"/>
            <p:nvPr/>
          </p:nvSpPr>
          <p:spPr>
            <a:xfrm>
              <a:off x="729937" y="1163915"/>
              <a:ext cx="10566713" cy="262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“凡按照本法的限制规定可以继承王位者，若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同罗马教廷或者教会和好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，或者保持交往，或者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信奉罗马天主教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或者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与罗马天主教徒结婚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，都应按照前举法令所规定和确认的情形，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丧失继承的资格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。” </a:t>
              </a:r>
              <a:endPara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/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——《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王位继承法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》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节选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4" t="24550" b="50900"/>
          <a:stretch>
            <a:fillRect/>
          </a:stretch>
        </p:blipFill>
        <p:spPr>
          <a:xfrm>
            <a:off x="10452295" y="-1"/>
            <a:ext cx="1739705" cy="1601633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2BC3908D-5F9A-48FC-B17C-37A2DF5452F1}"/>
              </a:ext>
            </a:extLst>
          </p:cNvPr>
          <p:cNvGrpSpPr/>
          <p:nvPr/>
        </p:nvGrpSpPr>
        <p:grpSpPr>
          <a:xfrm>
            <a:off x="588753" y="3125825"/>
            <a:ext cx="10927049" cy="1711952"/>
            <a:chOff x="685067" y="1161122"/>
            <a:chExt cx="10624933" cy="28088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24E6EB6-7480-422C-9D43-50E5B62C336E}"/>
                </a:ext>
              </a:extLst>
            </p:cNvPr>
            <p:cNvSpPr/>
            <p:nvPr/>
          </p:nvSpPr>
          <p:spPr>
            <a:xfrm>
              <a:off x="685067" y="1161122"/>
              <a:ext cx="10611583" cy="277624"/>
            </a:xfrm>
            <a:prstGeom prst="rect">
              <a:avLst/>
            </a:prstGeom>
            <a:solidFill>
              <a:srgbClr val="E0E4D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68FD5C3-8356-4113-A62D-723062608897}"/>
                </a:ext>
              </a:extLst>
            </p:cNvPr>
            <p:cNvSpPr txBox="1"/>
            <p:nvPr/>
          </p:nvSpPr>
          <p:spPr>
            <a:xfrm>
              <a:off x="743287" y="1164269"/>
              <a:ext cx="10566713" cy="277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传统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上，英国王位的继承是根据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长子继承权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来决定的，即王位应先由现任君主的长子继承，然后才依次序轮到其他儿子，最后才轮到女儿。但是</a:t>
              </a:r>
              <a:endPara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1701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年通过的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《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王位继承法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》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规定，</a:t>
              </a:r>
              <a:r>
                <a:rPr lang="zh-CN" altLang="en-US" sz="26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王位的继承是由议会来决定的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，而非君主本人。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——《</a:t>
              </a:r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英国近代史</a:t>
              </a:r>
              <a:r>
                <a:rPr lang="en-US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》</a:t>
              </a:r>
              <a:endPara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B8C5C440-5D5E-451B-B9B0-9E5A4E4967AF}"/>
              </a:ext>
            </a:extLst>
          </p:cNvPr>
          <p:cNvSpPr/>
          <p:nvPr/>
        </p:nvSpPr>
        <p:spPr>
          <a:xfrm>
            <a:off x="869853" y="5122958"/>
            <a:ext cx="1001938" cy="1036161"/>
          </a:xfrm>
          <a:prstGeom prst="rect">
            <a:avLst/>
          </a:prstGeom>
          <a:solidFill>
            <a:srgbClr val="2D3A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BBC7931-D903-42FE-8973-EECC095DD3F4}"/>
              </a:ext>
            </a:extLst>
          </p:cNvPr>
          <p:cNvSpPr txBox="1"/>
          <p:nvPr/>
        </p:nvSpPr>
        <p:spPr>
          <a:xfrm>
            <a:off x="2029560" y="5107439"/>
            <a:ext cx="91763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①规定此后国王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不得为天主教徒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，也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不能与天主教徒结婚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B23157C-E1B1-4B7B-930C-095537DB5C95}"/>
              </a:ext>
            </a:extLst>
          </p:cNvPr>
          <p:cNvSpPr txBox="1"/>
          <p:nvPr/>
        </p:nvSpPr>
        <p:spPr>
          <a:xfrm>
            <a:off x="2029560" y="5627193"/>
            <a:ext cx="97424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②规定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王位的继承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是由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议会来决定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的，进一步限制王权。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（了解）</a:t>
            </a:r>
            <a:endParaRPr lang="zh-CN" altLang="en-US" sz="2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2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16193777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</TotalTime>
  <Words>1438</Words>
  <Application>Microsoft Office PowerPoint</Application>
  <PresentationFormat>宽屏</PresentationFormat>
  <Paragraphs>168</Paragraphs>
  <Slides>11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方正宋刻本秀楷简体</vt:lpstr>
      <vt:lpstr>华文仿宋</vt:lpstr>
      <vt:lpstr>华文楷体</vt:lpstr>
      <vt:lpstr>华文细黑</vt:lpstr>
      <vt:lpstr>华文中宋</vt:lpstr>
      <vt:lpstr>楷体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zgzxst</cp:lastModifiedBy>
  <cp:revision>209</cp:revision>
  <dcterms:created xsi:type="dcterms:W3CDTF">2015-05-05T08:02:00Z</dcterms:created>
  <dcterms:modified xsi:type="dcterms:W3CDTF">2025-03-07T12:23:09Z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